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393" r:id="rId3"/>
    <p:sldId id="448" r:id="rId4"/>
    <p:sldId id="257" r:id="rId5"/>
    <p:sldId id="270" r:id="rId6"/>
    <p:sldId id="271" r:id="rId7"/>
    <p:sldId id="272" r:id="rId8"/>
    <p:sldId id="273" r:id="rId9"/>
    <p:sldId id="274" r:id="rId10"/>
    <p:sldId id="269" r:id="rId11"/>
    <p:sldId id="258" r:id="rId12"/>
    <p:sldId id="275" r:id="rId13"/>
    <p:sldId id="277" r:id="rId14"/>
    <p:sldId id="279" r:id="rId15"/>
    <p:sldId id="44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SG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EE82F-884E-45F8-8D58-27BE3BEF9DC7}" type="datetimeFigureOut">
              <a:rPr lang="zh-SG" altLang="en-US" smtClean="0"/>
              <a:t>3/11/2019</a:t>
            </a:fld>
            <a:endParaRPr lang="zh-SG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SG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SG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SG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89797-E1B8-429A-896F-2726ECE0D626}" type="slidenum">
              <a:rPr lang="zh-SG" altLang="en-US" smtClean="0"/>
              <a:t>‹#›</a:t>
            </a:fld>
            <a:endParaRPr lang="zh-S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DA23-92C9-49C9-B360-EC098813DC1E}" type="datetimeFigureOut">
              <a:rPr lang="zh-SG" altLang="en-US" smtClean="0"/>
              <a:t>3/11/2019</a:t>
            </a:fld>
            <a:endParaRPr lang="zh-S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F298-34AA-4281-82EA-A7B4C9DEB9DF}" type="slidenum">
              <a:rPr lang="zh-SG" altLang="en-US" smtClean="0"/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DA23-92C9-49C9-B360-EC098813DC1E}" type="datetimeFigureOut">
              <a:rPr lang="zh-SG" altLang="en-US" smtClean="0"/>
              <a:t>3/11/2019</a:t>
            </a:fld>
            <a:endParaRPr lang="zh-S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F298-34AA-4281-82EA-A7B4C9DEB9DF}" type="slidenum">
              <a:rPr lang="zh-SG" altLang="en-US" smtClean="0"/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DA23-92C9-49C9-B360-EC098813DC1E}" type="datetimeFigureOut">
              <a:rPr lang="zh-SG" altLang="en-US" smtClean="0"/>
              <a:t>3/11/2019</a:t>
            </a:fld>
            <a:endParaRPr lang="zh-S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F298-34AA-4281-82EA-A7B4C9DEB9DF}" type="slidenum">
              <a:rPr lang="zh-SG" altLang="en-US" smtClean="0"/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DA23-92C9-49C9-B360-EC098813DC1E}" type="datetimeFigureOut">
              <a:rPr lang="zh-SG" altLang="en-US" smtClean="0"/>
              <a:t>3/11/2019</a:t>
            </a:fld>
            <a:endParaRPr lang="zh-S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F298-34AA-4281-82EA-A7B4C9DEB9DF}" type="slidenum">
              <a:rPr lang="zh-SG" altLang="en-US" smtClean="0"/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DA23-92C9-49C9-B360-EC098813DC1E}" type="datetimeFigureOut">
              <a:rPr lang="zh-SG" altLang="en-US" smtClean="0"/>
              <a:t>3/11/2019</a:t>
            </a:fld>
            <a:endParaRPr lang="zh-S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F298-34AA-4281-82EA-A7B4C9DEB9DF}" type="slidenum">
              <a:rPr lang="zh-SG" altLang="en-US" smtClean="0"/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DA23-92C9-49C9-B360-EC098813DC1E}" type="datetimeFigureOut">
              <a:rPr lang="zh-SG" altLang="en-US" smtClean="0"/>
              <a:t>3/11/2019</a:t>
            </a:fld>
            <a:endParaRPr lang="zh-S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F298-34AA-4281-82EA-A7B4C9DEB9DF}" type="slidenum">
              <a:rPr lang="zh-SG" altLang="en-US" smtClean="0"/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DA23-92C9-49C9-B360-EC098813DC1E}" type="datetimeFigureOut">
              <a:rPr lang="zh-SG" altLang="en-US" smtClean="0"/>
              <a:t>3/11/2019</a:t>
            </a:fld>
            <a:endParaRPr lang="zh-SG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F298-34AA-4281-82EA-A7B4C9DEB9DF}" type="slidenum">
              <a:rPr lang="zh-SG" altLang="en-US" smtClean="0"/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DA23-92C9-49C9-B360-EC098813DC1E}" type="datetimeFigureOut">
              <a:rPr lang="zh-SG" altLang="en-US" smtClean="0"/>
              <a:t>3/11/2019</a:t>
            </a:fld>
            <a:endParaRPr lang="zh-SG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F298-34AA-4281-82EA-A7B4C9DEB9DF}" type="slidenum">
              <a:rPr lang="zh-SG" altLang="en-US" smtClean="0"/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DA23-92C9-49C9-B360-EC098813DC1E}" type="datetimeFigureOut">
              <a:rPr lang="zh-SG" altLang="en-US" smtClean="0"/>
              <a:t>3/11/2019</a:t>
            </a:fld>
            <a:endParaRPr lang="zh-SG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F298-34AA-4281-82EA-A7B4C9DEB9DF}" type="slidenum">
              <a:rPr lang="zh-SG" altLang="en-US" smtClean="0"/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DA23-92C9-49C9-B360-EC098813DC1E}" type="datetimeFigureOut">
              <a:rPr lang="zh-SG" altLang="en-US" smtClean="0"/>
              <a:t>3/11/2019</a:t>
            </a:fld>
            <a:endParaRPr lang="zh-S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F298-34AA-4281-82EA-A7B4C9DEB9DF}" type="slidenum">
              <a:rPr lang="zh-SG" altLang="en-US" smtClean="0"/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DA23-92C9-49C9-B360-EC098813DC1E}" type="datetimeFigureOut">
              <a:rPr lang="zh-SG" altLang="en-US" smtClean="0"/>
              <a:t>3/11/2019</a:t>
            </a:fld>
            <a:endParaRPr lang="zh-S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S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F298-34AA-4281-82EA-A7B4C9DEB9DF}" type="slidenum">
              <a:rPr lang="zh-SG" altLang="en-US" smtClean="0"/>
              <a:t>‹#›</a:t>
            </a:fld>
            <a:endParaRPr lang="zh-SG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DA23-92C9-49C9-B360-EC098813DC1E}" type="datetimeFigureOut">
              <a:rPr lang="zh-SG" altLang="en-US" smtClean="0"/>
              <a:t>3/11/2019</a:t>
            </a:fld>
            <a:endParaRPr lang="zh-S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S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FF298-34AA-4281-82EA-A7B4C9DEB9DF}" type="slidenum">
              <a:rPr lang="zh-SG" altLang="en-US" smtClean="0"/>
              <a:t>‹#›</a:t>
            </a:fld>
            <a:endParaRPr lang="zh-S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76123" y="944267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耶稣的服事模式</a:t>
            </a:r>
            <a:br>
              <a:rPr lang="en-US" altLang="zh-CN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br>
              <a:rPr lang="en-US" altLang="zh-CN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使徒时代的聚会模式</a:t>
            </a:r>
            <a:endParaRPr lang="zh-SG" altLang="en-US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15051" y="3562264"/>
            <a:ext cx="3814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从使徒时代的门徒聚集模式应用于现代的细胞小组聚会模式</a:t>
            </a:r>
            <a:endParaRPr lang="zh-SG" altLang="en-US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9778" y="2140347"/>
            <a:ext cx="7886700" cy="361505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b="1" baseline="30000" dirty="0"/>
          </a:p>
          <a:p>
            <a:pPr marL="0" indent="0">
              <a:buNone/>
            </a:pPr>
            <a:r>
              <a:rPr lang="zh-CN" altLang="en-US" b="1" baseline="30000" dirty="0"/>
              <a:t> </a:t>
            </a:r>
            <a:r>
              <a:rPr lang="en-US" altLang="zh-CN" b="1" baseline="30000" dirty="0"/>
              <a:t>41 </a:t>
            </a:r>
            <a:r>
              <a:rPr lang="zh-CN" altLang="en-US" dirty="0"/>
              <a:t>于是</a:t>
            </a:r>
            <a:r>
              <a:rPr lang="zh-CN" altLang="en-US" dirty="0">
                <a:solidFill>
                  <a:schemeClr val="accent2"/>
                </a:solidFill>
              </a:rPr>
              <a:t>领受他话</a:t>
            </a:r>
            <a:r>
              <a:rPr lang="zh-CN" altLang="en-US" dirty="0"/>
              <a:t>的人就</a:t>
            </a:r>
            <a:r>
              <a:rPr lang="zh-CN" altLang="en-US" dirty="0">
                <a:solidFill>
                  <a:schemeClr val="accent2"/>
                </a:solidFill>
              </a:rPr>
              <a:t>受了洗</a:t>
            </a:r>
            <a:r>
              <a:rPr lang="zh-CN" altLang="en-US" dirty="0"/>
              <a:t>。那一天，门徒约添了叁千人，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42 </a:t>
            </a:r>
            <a:r>
              <a:rPr lang="zh-CN" altLang="en-US" dirty="0"/>
              <a:t>都</a:t>
            </a:r>
            <a:r>
              <a:rPr lang="zh-CN" altLang="en-US" dirty="0">
                <a:solidFill>
                  <a:schemeClr val="accent2"/>
                </a:solidFill>
              </a:rPr>
              <a:t>恒心遵守使徒的教训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chemeClr val="accent2"/>
                </a:solidFill>
              </a:rPr>
              <a:t>彼此交接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chemeClr val="accent2"/>
                </a:solidFill>
              </a:rPr>
              <a:t>擘饼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chemeClr val="accent2"/>
                </a:solidFill>
              </a:rPr>
              <a:t>祈祷</a:t>
            </a:r>
            <a:r>
              <a:rPr lang="zh-CN" altLang="en-US" dirty="0"/>
              <a:t>。</a:t>
            </a:r>
            <a:br>
              <a:rPr lang="zh-CN" altLang="en-US" dirty="0"/>
            </a:br>
            <a:r>
              <a:rPr lang="zh-CN" altLang="en-US" b="1" baseline="30000" dirty="0"/>
              <a:t> </a:t>
            </a:r>
            <a:r>
              <a:rPr lang="en-US" altLang="zh-CN" b="1" baseline="30000" dirty="0"/>
              <a:t>43 </a:t>
            </a:r>
            <a:r>
              <a:rPr lang="zh-CN" altLang="en-US" dirty="0"/>
              <a:t>众人都惧怕；使徒又行了</a:t>
            </a:r>
            <a:r>
              <a:rPr lang="zh-CN" altLang="en-US" dirty="0">
                <a:solidFill>
                  <a:schemeClr val="accent2"/>
                </a:solidFill>
              </a:rPr>
              <a:t>许多奇事神蹟</a:t>
            </a:r>
            <a:r>
              <a:rPr lang="zh-CN" altLang="en-US" dirty="0"/>
              <a:t>。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44 </a:t>
            </a:r>
            <a:r>
              <a:rPr lang="zh-CN" altLang="en-US" dirty="0">
                <a:solidFill>
                  <a:schemeClr val="accent2"/>
                </a:solidFill>
              </a:rPr>
              <a:t>信的人都在一处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chemeClr val="accent2"/>
                </a:solidFill>
              </a:rPr>
              <a:t>凡物公用</a:t>
            </a:r>
            <a:r>
              <a:rPr lang="zh-CN" altLang="en-US" dirty="0"/>
              <a:t>；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45 </a:t>
            </a:r>
            <a:r>
              <a:rPr lang="zh-CN" altLang="en-US" dirty="0"/>
              <a:t>并且卖了田产，家业，照各人所需用的分给各人。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46 </a:t>
            </a:r>
            <a:r>
              <a:rPr lang="zh-CN" altLang="en-US" dirty="0"/>
              <a:t>他们天天同心合意恒切的在殿里，且</a:t>
            </a:r>
            <a:r>
              <a:rPr lang="zh-CN" altLang="en-US" dirty="0">
                <a:solidFill>
                  <a:schemeClr val="accent2"/>
                </a:solidFill>
              </a:rPr>
              <a:t>在家中擘饼</a:t>
            </a:r>
            <a:r>
              <a:rPr lang="zh-CN" altLang="en-US" dirty="0"/>
              <a:t>，存着欢喜、诚实的心</a:t>
            </a:r>
            <a:r>
              <a:rPr lang="zh-CN" altLang="en-US" dirty="0">
                <a:solidFill>
                  <a:schemeClr val="accent2"/>
                </a:solidFill>
              </a:rPr>
              <a:t>用饭</a:t>
            </a:r>
            <a:r>
              <a:rPr lang="zh-CN" altLang="en-US" dirty="0"/>
              <a:t>，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47 </a:t>
            </a:r>
            <a:r>
              <a:rPr lang="zh-CN" altLang="en-US" dirty="0">
                <a:solidFill>
                  <a:schemeClr val="accent2"/>
                </a:solidFill>
              </a:rPr>
              <a:t>赞美神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chemeClr val="accent2"/>
                </a:solidFill>
              </a:rPr>
              <a:t>得众民的喜爱</a:t>
            </a:r>
            <a:r>
              <a:rPr lang="zh-CN" altLang="en-US" dirty="0"/>
              <a:t>。主将得救的人天天加给他们。</a:t>
            </a:r>
          </a:p>
          <a:p>
            <a:pPr marL="0" indent="0">
              <a:buNone/>
            </a:pPr>
            <a:endParaRPr lang="zh-SG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304288" y="398614"/>
            <a:ext cx="429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使徒时代天国的发展</a:t>
            </a:r>
            <a:endParaRPr lang="zh-SG" altLang="en-US" sz="32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9778" y="1016097"/>
            <a:ext cx="8033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使徒时代的门徒聚集时做了哪些事，产生了什么果效？</a:t>
            </a:r>
            <a:endParaRPr lang="zh-SG" altLang="en-US" sz="24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64343" y="1909514"/>
            <a:ext cx="2724728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使徒行传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2:41-47</a:t>
            </a:r>
            <a:endParaRPr lang="zh-SG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9469" y="2463250"/>
            <a:ext cx="3787900" cy="392840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800" dirty="0"/>
              <a:t>	</a:t>
            </a:r>
            <a:r>
              <a:rPr lang="en-US" altLang="zh-CN" dirty="0"/>
              <a:t>	</a:t>
            </a:r>
          </a:p>
          <a:p>
            <a:pPr marL="0" indent="0">
              <a:buNone/>
            </a:pPr>
            <a:r>
              <a:rPr lang="en-US" altLang="zh-CN" dirty="0"/>
              <a:t>		</a:t>
            </a:r>
            <a:r>
              <a:rPr lang="zh-CN" altLang="en-US" dirty="0"/>
              <a:t>领受他的话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	</a:t>
            </a:r>
            <a:r>
              <a:rPr lang="zh-CN" altLang="en-US" dirty="0"/>
              <a:t>受了洗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	</a:t>
            </a:r>
            <a:r>
              <a:rPr lang="zh-CN" altLang="en-US" dirty="0"/>
              <a:t>恒心遵守使</a:t>
            </a:r>
            <a:endParaRPr lang="en-US" altLang="zh-CN" dirty="0"/>
          </a:p>
          <a:p>
            <a:pPr marL="0" indent="0">
              <a:spcBef>
                <a:spcPts val="160"/>
              </a:spcBef>
              <a:buNone/>
            </a:pPr>
            <a:r>
              <a:rPr lang="en-US" altLang="zh-CN" dirty="0"/>
              <a:t>            </a:t>
            </a:r>
            <a:r>
              <a:rPr lang="zh-CN" altLang="en-US" dirty="0"/>
              <a:t>徒的教训</a:t>
            </a:r>
            <a:endParaRPr lang="en-US" altLang="zh-CN" dirty="0"/>
          </a:p>
          <a:p>
            <a:pPr marL="0" indent="0">
              <a:spcBef>
                <a:spcPts val="160"/>
              </a:spcBef>
              <a:buNone/>
            </a:pPr>
            <a:r>
              <a:rPr lang="en-US" altLang="zh-CN" dirty="0"/>
              <a:t>		</a:t>
            </a:r>
            <a:r>
              <a:rPr lang="zh-CN" altLang="en-US" dirty="0"/>
              <a:t>彼此交接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	</a:t>
            </a:r>
            <a:r>
              <a:rPr lang="zh-CN" altLang="en-US" dirty="0"/>
              <a:t>在家中擘饼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	</a:t>
            </a:r>
            <a:r>
              <a:rPr lang="zh-CN" altLang="en-US" dirty="0"/>
              <a:t>同心祈祷</a:t>
            </a:r>
            <a:endParaRPr lang="zh-SG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290573" y="321946"/>
            <a:ext cx="429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使徒时代天国的发展</a:t>
            </a:r>
            <a:endParaRPr lang="zh-SG" altLang="en-US" sz="32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0868" y="1381318"/>
            <a:ext cx="7886700" cy="584775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使徒行传 </a:t>
            </a:r>
            <a:r>
              <a:rPr lang="en-US" altLang="zh-CN" sz="2000" dirty="0"/>
              <a:t>2:41-47</a:t>
            </a:r>
            <a:endParaRPr lang="zh-SG" altLang="en-US" sz="2000" dirty="0"/>
          </a:p>
        </p:txBody>
      </p:sp>
      <p:sp>
        <p:nvSpPr>
          <p:cNvPr id="5" name="内容占位符 2"/>
          <p:cNvSpPr txBox="1"/>
          <p:nvPr/>
        </p:nvSpPr>
        <p:spPr>
          <a:xfrm>
            <a:off x="4443986" y="2463250"/>
            <a:ext cx="4288534" cy="392840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	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		</a:t>
            </a:r>
            <a:r>
              <a:rPr lang="zh-CN" altLang="en-US" dirty="0"/>
              <a:t>许多奇事神蹟</a:t>
            </a: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		</a:t>
            </a:r>
            <a:r>
              <a:rPr lang="zh-CN" altLang="en-US" dirty="0"/>
              <a:t>信的人都在一处</a:t>
            </a: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		</a:t>
            </a:r>
            <a:r>
              <a:rPr lang="zh-CN" altLang="en-US" dirty="0"/>
              <a:t>卖田产凡物公用</a:t>
            </a: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		</a:t>
            </a:r>
            <a:r>
              <a:rPr lang="zh-CN" altLang="en-US" dirty="0"/>
              <a:t>欢喜用饭</a:t>
            </a: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		</a:t>
            </a:r>
            <a:r>
              <a:rPr lang="zh-CN" altLang="en-US" dirty="0"/>
              <a:t>赞美神</a:t>
            </a: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/>
              <a:t>		</a:t>
            </a:r>
            <a:r>
              <a:rPr lang="zh-CN" altLang="en-US" dirty="0"/>
              <a:t>得众民的喜爱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SG" altLang="en-US" dirty="0"/>
          </a:p>
        </p:txBody>
      </p:sp>
      <p:sp>
        <p:nvSpPr>
          <p:cNvPr id="7" name="标题 5"/>
          <p:cNvSpPr txBox="1"/>
          <p:nvPr/>
        </p:nvSpPr>
        <p:spPr>
          <a:xfrm>
            <a:off x="496063" y="997826"/>
            <a:ext cx="78867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zh-CN" altLang="en-US" sz="2800" dirty="0"/>
              <a:t>使徒时代以家庭聚会方式发展神的国度</a:t>
            </a:r>
            <a:endParaRPr lang="zh-SG" altLang="en-US" sz="2800" dirty="0"/>
          </a:p>
        </p:txBody>
      </p:sp>
      <p:sp>
        <p:nvSpPr>
          <p:cNvPr id="8" name="文本框 7"/>
          <p:cNvSpPr txBox="1"/>
          <p:nvPr/>
        </p:nvSpPr>
        <p:spPr>
          <a:xfrm>
            <a:off x="2733964" y="2290486"/>
            <a:ext cx="3380509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门徒聚集时所发生的事</a:t>
            </a:r>
            <a:endParaRPr lang="zh-SG" altLang="en-US" sz="24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9469" y="2463250"/>
            <a:ext cx="3787900" cy="392840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CN" b="1" baseline="30000" dirty="0"/>
          </a:p>
          <a:p>
            <a:pPr marL="0" indent="0">
              <a:lnSpc>
                <a:spcPct val="100000"/>
              </a:lnSpc>
              <a:buNone/>
            </a:pPr>
            <a:endParaRPr lang="en-US" altLang="zh-CN" sz="800" dirty="0"/>
          </a:p>
          <a:p>
            <a:pPr marL="0" indent="0">
              <a:buNone/>
            </a:pPr>
            <a:r>
              <a:rPr lang="zh-CN" altLang="en-US" dirty="0">
                <a:solidFill>
                  <a:srgbClr val="FFC000"/>
                </a:solidFill>
              </a:rPr>
              <a:t>（天国真理）</a:t>
            </a:r>
            <a:r>
              <a:rPr lang="zh-CN" altLang="en-US" dirty="0"/>
              <a:t>领受他话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C000"/>
                </a:solidFill>
              </a:rPr>
              <a:t>（天国命令）</a:t>
            </a:r>
            <a:r>
              <a:rPr lang="zh-CN" altLang="en-US" dirty="0"/>
              <a:t>受了洗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C000"/>
                </a:solidFill>
              </a:rPr>
              <a:t>（天国门训）</a:t>
            </a:r>
            <a:r>
              <a:rPr lang="zh-CN" altLang="en-US" dirty="0"/>
              <a:t>恒心遵守使</a:t>
            </a:r>
            <a:endParaRPr lang="en-US" altLang="zh-CN" dirty="0"/>
          </a:p>
          <a:p>
            <a:pPr marL="0" indent="0">
              <a:spcBef>
                <a:spcPts val="160"/>
              </a:spcBef>
              <a:buNone/>
            </a:pPr>
            <a:r>
              <a:rPr lang="en-US" altLang="zh-CN" dirty="0"/>
              <a:t>            </a:t>
            </a:r>
            <a:r>
              <a:rPr lang="zh-CN" altLang="en-US" dirty="0"/>
              <a:t>徒的教训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C000"/>
                </a:solidFill>
              </a:rPr>
              <a:t>（天国关系）</a:t>
            </a:r>
            <a:r>
              <a:rPr lang="zh-CN" altLang="en-US" dirty="0"/>
              <a:t>彼此交接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C000"/>
                </a:solidFill>
              </a:rPr>
              <a:t>（天国之约）</a:t>
            </a:r>
            <a:r>
              <a:rPr lang="zh-CN" altLang="en-US" dirty="0"/>
              <a:t>在家中擘饼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C000"/>
                </a:solidFill>
              </a:rPr>
              <a:t>（天国权柄）</a:t>
            </a:r>
            <a:r>
              <a:rPr lang="zh-CN" altLang="en-US" dirty="0"/>
              <a:t>同心祈祷</a:t>
            </a:r>
            <a:endParaRPr lang="zh-SG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290573" y="321946"/>
            <a:ext cx="429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使徒时代天国的发展</a:t>
            </a:r>
            <a:endParaRPr lang="zh-SG" altLang="en-US" sz="32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5" name="内容占位符 2"/>
          <p:cNvSpPr txBox="1"/>
          <p:nvPr/>
        </p:nvSpPr>
        <p:spPr>
          <a:xfrm>
            <a:off x="4443986" y="2463250"/>
            <a:ext cx="4288534" cy="392840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b="1" baseline="30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C000"/>
                </a:solidFill>
              </a:rPr>
              <a:t>（天国大能）</a:t>
            </a:r>
            <a:r>
              <a:rPr lang="zh-CN" altLang="en-US" dirty="0"/>
              <a:t>许多奇事神蹟</a:t>
            </a: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C000"/>
                </a:solidFill>
              </a:rPr>
              <a:t>（天国聚集）</a:t>
            </a:r>
            <a:r>
              <a:rPr lang="zh-CN" altLang="en-US" dirty="0"/>
              <a:t>信的人都在一处</a:t>
            </a: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C000"/>
                </a:solidFill>
              </a:rPr>
              <a:t>（天国经济）</a:t>
            </a:r>
            <a:r>
              <a:rPr lang="zh-CN" altLang="en-US" dirty="0"/>
              <a:t>卖田产凡物公用</a:t>
            </a: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C000"/>
                </a:solidFill>
              </a:rPr>
              <a:t>（天国生活）</a:t>
            </a:r>
            <a:r>
              <a:rPr lang="zh-CN" altLang="en-US" dirty="0"/>
              <a:t>欢喜用饭</a:t>
            </a: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C000"/>
                </a:solidFill>
              </a:rPr>
              <a:t>（天国敬拜）</a:t>
            </a:r>
            <a:r>
              <a:rPr lang="zh-CN" altLang="en-US" dirty="0"/>
              <a:t>赞美神</a:t>
            </a:r>
            <a:endParaRPr lang="en-US" altLang="zh-CN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C000"/>
                </a:solidFill>
              </a:rPr>
              <a:t>（天国服事）</a:t>
            </a:r>
            <a:r>
              <a:rPr lang="zh-CN" altLang="en-US" dirty="0"/>
              <a:t>得众民的喜爱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SG" altLang="en-US" dirty="0"/>
          </a:p>
        </p:txBody>
      </p:sp>
      <p:sp>
        <p:nvSpPr>
          <p:cNvPr id="7" name="标题 5"/>
          <p:cNvSpPr txBox="1"/>
          <p:nvPr/>
        </p:nvSpPr>
        <p:spPr>
          <a:xfrm>
            <a:off x="496063" y="997826"/>
            <a:ext cx="78867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zh-CN" altLang="en-US" sz="2800" dirty="0"/>
              <a:t>使徒时代以家庭聚会方式发展神的国度</a:t>
            </a:r>
            <a:endParaRPr lang="zh-SG" altLang="en-US" sz="2800" dirty="0"/>
          </a:p>
        </p:txBody>
      </p:sp>
      <p:sp>
        <p:nvSpPr>
          <p:cNvPr id="8" name="文本框 7"/>
          <p:cNvSpPr txBox="1"/>
          <p:nvPr/>
        </p:nvSpPr>
        <p:spPr>
          <a:xfrm>
            <a:off x="2733964" y="2290486"/>
            <a:ext cx="3380509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门徒聚集时所发生的事</a:t>
            </a:r>
            <a:endParaRPr lang="zh-SG" altLang="en-US" sz="24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标题 5"/>
          <p:cNvSpPr>
            <a:spLocks noGrp="1"/>
          </p:cNvSpPr>
          <p:nvPr>
            <p:ph type="title"/>
          </p:nvPr>
        </p:nvSpPr>
        <p:spPr>
          <a:xfrm>
            <a:off x="480868" y="1381318"/>
            <a:ext cx="7886700" cy="584775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使徒行传 </a:t>
            </a:r>
            <a:r>
              <a:rPr lang="en-US" altLang="zh-CN" sz="2000" dirty="0"/>
              <a:t>2:41-47</a:t>
            </a:r>
            <a:endParaRPr lang="zh-SG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9469" y="2463250"/>
            <a:ext cx="4032386" cy="392840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1600"/>
              </a:lnSpc>
              <a:buNone/>
            </a:pPr>
            <a:endParaRPr lang="en-US" altLang="zh-CN" sz="1800" b="1" baseline="300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（天国真理）</a:t>
            </a:r>
            <a:r>
              <a:rPr lang="zh-CN" altLang="en-US" sz="1800" dirty="0"/>
              <a:t>领受他话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（天国命令）</a:t>
            </a:r>
            <a:r>
              <a:rPr lang="zh-CN" altLang="en-US" sz="1800" dirty="0"/>
              <a:t>受了洗</a:t>
            </a:r>
            <a:endParaRPr lang="en-US" altLang="zh-CN" sz="1800" dirty="0"/>
          </a:p>
          <a:p>
            <a:pPr marL="342900" indent="-342900">
              <a:lnSpc>
                <a:spcPts val="14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（天国门训）</a:t>
            </a:r>
            <a:r>
              <a:rPr lang="zh-CN" altLang="en-US" sz="1800" dirty="0"/>
              <a:t>恒心遵守使徒的教训</a:t>
            </a:r>
            <a:endParaRPr lang="en-US" altLang="zh-CN" sz="1800" dirty="0"/>
          </a:p>
          <a:p>
            <a:pPr marL="342900" indent="-342900">
              <a:lnSpc>
                <a:spcPts val="14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（天国关系）</a:t>
            </a:r>
            <a:r>
              <a:rPr lang="zh-CN" altLang="en-US" sz="1800" dirty="0"/>
              <a:t>彼此交接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（天国之约）</a:t>
            </a:r>
            <a:r>
              <a:rPr lang="zh-CN" altLang="en-US" sz="1800" dirty="0"/>
              <a:t>在家中擘饼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（天国权柄）</a:t>
            </a:r>
            <a:r>
              <a:rPr lang="zh-CN" altLang="en-US" sz="1800" dirty="0"/>
              <a:t>同心祈祷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（天国大能）</a:t>
            </a:r>
            <a:r>
              <a:rPr lang="zh-CN" altLang="en-US" sz="1800" dirty="0"/>
              <a:t>许多奇事神蹟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（天国聚集）</a:t>
            </a:r>
            <a:r>
              <a:rPr lang="zh-CN" altLang="en-US" sz="1800" dirty="0"/>
              <a:t>信的人都在一处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（天国经济）</a:t>
            </a:r>
            <a:r>
              <a:rPr lang="zh-CN" altLang="en-US" sz="1800" dirty="0"/>
              <a:t>卖田产凡物公用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（天国生活）</a:t>
            </a:r>
            <a:r>
              <a:rPr lang="zh-CN" altLang="en-US" sz="1800" dirty="0"/>
              <a:t>欢喜用饭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（天国敬拜）</a:t>
            </a:r>
            <a:r>
              <a:rPr lang="zh-CN" altLang="en-US" sz="1800" dirty="0"/>
              <a:t>赞美神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（天国服事）</a:t>
            </a:r>
            <a:r>
              <a:rPr lang="zh-CN" altLang="en-US" sz="1800" dirty="0"/>
              <a:t>得众民的喜爱</a:t>
            </a:r>
          </a:p>
          <a:p>
            <a:pPr marL="0" indent="0">
              <a:lnSpc>
                <a:spcPts val="1200"/>
              </a:lnSpc>
              <a:buNone/>
            </a:pPr>
            <a:endParaRPr lang="zh-SG" altLang="en-US" sz="1800" dirty="0"/>
          </a:p>
        </p:txBody>
      </p:sp>
      <p:sp>
        <p:nvSpPr>
          <p:cNvPr id="4" name="文本框 3"/>
          <p:cNvSpPr txBox="1"/>
          <p:nvPr/>
        </p:nvSpPr>
        <p:spPr>
          <a:xfrm>
            <a:off x="2290573" y="321946"/>
            <a:ext cx="429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使徒时代天国的发展</a:t>
            </a:r>
            <a:endParaRPr lang="zh-SG" altLang="en-US" sz="32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7" name="标题 5"/>
          <p:cNvSpPr txBox="1"/>
          <p:nvPr/>
        </p:nvSpPr>
        <p:spPr>
          <a:xfrm>
            <a:off x="496063" y="997826"/>
            <a:ext cx="78867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zh-CN" altLang="en-US" sz="2800" dirty="0"/>
              <a:t>使徒时代以家庭聚会方式发展神的国度</a:t>
            </a:r>
            <a:endParaRPr lang="zh-SG" altLang="en-US" sz="2800" dirty="0"/>
          </a:p>
        </p:txBody>
      </p:sp>
      <p:sp>
        <p:nvSpPr>
          <p:cNvPr id="10" name="标题 5"/>
          <p:cNvSpPr>
            <a:spLocks noGrp="1"/>
          </p:cNvSpPr>
          <p:nvPr>
            <p:ph type="title"/>
          </p:nvPr>
        </p:nvSpPr>
        <p:spPr>
          <a:xfrm>
            <a:off x="480868" y="1381318"/>
            <a:ext cx="7886700" cy="584775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使徒行传 </a:t>
            </a:r>
            <a:r>
              <a:rPr lang="en-US" altLang="zh-CN" sz="2000" dirty="0"/>
              <a:t>2:41-47</a:t>
            </a:r>
            <a:endParaRPr lang="zh-SG" altLang="en-US" sz="2000" dirty="0"/>
          </a:p>
        </p:txBody>
      </p:sp>
      <p:sp>
        <p:nvSpPr>
          <p:cNvPr id="9" name="内容占位符 2"/>
          <p:cNvSpPr txBox="1"/>
          <p:nvPr/>
        </p:nvSpPr>
        <p:spPr>
          <a:xfrm>
            <a:off x="4572000" y="2463250"/>
            <a:ext cx="4160520" cy="392840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b="1" baseline="30000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dirty="0"/>
              <a:t>团契关系</a:t>
            </a:r>
            <a:endParaRPr lang="en-US" altLang="zh-CN" dirty="0"/>
          </a:p>
          <a:p>
            <a:pPr lvl="1"/>
            <a:r>
              <a:rPr lang="en-US" altLang="zh-CN" dirty="0"/>
              <a:t>4.5.8.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dirty="0"/>
              <a:t>赞美敬拜</a:t>
            </a:r>
            <a:endParaRPr lang="en-US" altLang="zh-CN" dirty="0"/>
          </a:p>
          <a:p>
            <a:pPr lvl="1"/>
            <a:r>
              <a:rPr lang="en-US" altLang="zh-CN" dirty="0"/>
              <a:t>6.11.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dirty="0"/>
              <a:t>神的话语</a:t>
            </a:r>
            <a:endParaRPr lang="en-US" altLang="zh-CN" dirty="0"/>
          </a:p>
          <a:p>
            <a:pPr lvl="1"/>
            <a:r>
              <a:rPr lang="en-US" altLang="zh-CN" dirty="0"/>
              <a:t>1.2.3.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dirty="0"/>
              <a:t>祈祷与服事</a:t>
            </a:r>
            <a:endParaRPr lang="en-US" altLang="zh-CN" dirty="0"/>
          </a:p>
          <a:p>
            <a:pPr lvl="1"/>
            <a:r>
              <a:rPr lang="en-US" altLang="zh-CN" dirty="0"/>
              <a:t>7.9.10.12.</a:t>
            </a:r>
            <a:endParaRPr lang="zh-SG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447636" y="2244306"/>
            <a:ext cx="3666837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门徒聚集时该具备的条件</a:t>
            </a:r>
            <a:endParaRPr lang="zh-SG" altLang="en-US" sz="24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内容占位符 2"/>
          <p:cNvSpPr>
            <a:spLocks noGrp="1"/>
          </p:cNvSpPr>
          <p:nvPr>
            <p:ph idx="1"/>
          </p:nvPr>
        </p:nvSpPr>
        <p:spPr>
          <a:xfrm>
            <a:off x="299469" y="2463250"/>
            <a:ext cx="4032386" cy="392840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1600"/>
              </a:lnSpc>
              <a:buNone/>
            </a:pPr>
            <a:endParaRPr lang="en-US" altLang="zh-CN" sz="1800" b="1" baseline="300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（天国真理）</a:t>
            </a:r>
            <a:r>
              <a:rPr lang="zh-CN" altLang="en-US" sz="1800" dirty="0"/>
              <a:t>领受他话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（天国命令）</a:t>
            </a:r>
            <a:r>
              <a:rPr lang="zh-CN" altLang="en-US" sz="1800" dirty="0"/>
              <a:t>受了洗</a:t>
            </a:r>
            <a:endParaRPr lang="en-US" altLang="zh-CN" sz="1800" dirty="0"/>
          </a:p>
          <a:p>
            <a:pPr marL="342900" indent="-342900">
              <a:lnSpc>
                <a:spcPts val="14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（天国门训）</a:t>
            </a:r>
            <a:r>
              <a:rPr lang="zh-CN" altLang="en-US" sz="1800" dirty="0"/>
              <a:t>恒心遵守使徒的教训</a:t>
            </a:r>
            <a:endParaRPr lang="en-US" altLang="zh-CN" sz="1800" dirty="0"/>
          </a:p>
          <a:p>
            <a:pPr marL="342900" indent="-342900">
              <a:lnSpc>
                <a:spcPts val="14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（天国关系）</a:t>
            </a:r>
            <a:r>
              <a:rPr lang="zh-CN" altLang="en-US" sz="1800" dirty="0"/>
              <a:t>彼此交接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（天国之约）</a:t>
            </a:r>
            <a:r>
              <a:rPr lang="zh-CN" altLang="en-US" sz="1800" dirty="0"/>
              <a:t>在家中擘饼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（天国权柄）</a:t>
            </a:r>
            <a:r>
              <a:rPr lang="zh-CN" altLang="en-US" sz="1800" dirty="0"/>
              <a:t>同心祈祷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（天国大能）</a:t>
            </a:r>
            <a:r>
              <a:rPr lang="zh-CN" altLang="en-US" sz="1800" dirty="0"/>
              <a:t>许多奇事神蹟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（天国聚集）</a:t>
            </a:r>
            <a:r>
              <a:rPr lang="zh-CN" altLang="en-US" sz="1800" dirty="0"/>
              <a:t>信的人都在一处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（天国经济）</a:t>
            </a:r>
            <a:r>
              <a:rPr lang="zh-CN" altLang="en-US" sz="1800" dirty="0"/>
              <a:t>卖田产凡物公用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（天国生活）</a:t>
            </a:r>
            <a:r>
              <a:rPr lang="zh-CN" altLang="en-US" sz="1800" dirty="0"/>
              <a:t>欢喜用饭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（天国敬拜）</a:t>
            </a:r>
            <a:r>
              <a:rPr lang="zh-CN" altLang="en-US" sz="1800" dirty="0"/>
              <a:t>赞美神</a:t>
            </a:r>
            <a:endParaRPr lang="en-US" altLang="zh-CN" sz="1800" dirty="0"/>
          </a:p>
          <a:p>
            <a:pPr marL="342900" indent="-342900">
              <a:lnSpc>
                <a:spcPts val="1200"/>
              </a:lnSpc>
              <a:buFont typeface="+mj-ea"/>
              <a:buAutoNum type="circleNumDbPlain"/>
            </a:pPr>
            <a:r>
              <a:rPr lang="zh-CN" altLang="en-US" sz="1800" dirty="0">
                <a:solidFill>
                  <a:srgbClr val="FFC000"/>
                </a:solidFill>
              </a:rPr>
              <a:t>（天国服事）</a:t>
            </a:r>
            <a:r>
              <a:rPr lang="zh-CN" altLang="en-US" sz="1800" dirty="0"/>
              <a:t>得众民的喜爱</a:t>
            </a:r>
          </a:p>
          <a:p>
            <a:pPr marL="0" indent="0">
              <a:lnSpc>
                <a:spcPts val="1200"/>
              </a:lnSpc>
              <a:buNone/>
            </a:pPr>
            <a:endParaRPr lang="zh-SG" altLang="en-US" sz="1800" dirty="0"/>
          </a:p>
        </p:txBody>
      </p:sp>
      <p:sp>
        <p:nvSpPr>
          <p:cNvPr id="4" name="文本框 3"/>
          <p:cNvSpPr txBox="1"/>
          <p:nvPr/>
        </p:nvSpPr>
        <p:spPr>
          <a:xfrm>
            <a:off x="2290573" y="321946"/>
            <a:ext cx="429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使徒时代天国的发展</a:t>
            </a:r>
            <a:endParaRPr lang="zh-SG" altLang="en-US" sz="32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7" name="标题 5"/>
          <p:cNvSpPr txBox="1"/>
          <p:nvPr/>
        </p:nvSpPr>
        <p:spPr>
          <a:xfrm>
            <a:off x="496063" y="997826"/>
            <a:ext cx="78867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zh-CN" altLang="en-US" sz="2800" dirty="0"/>
              <a:t>使徒时代以家庭聚会方式发展神的国度</a:t>
            </a:r>
            <a:endParaRPr lang="zh-SG" altLang="en-US" sz="2800" dirty="0"/>
          </a:p>
        </p:txBody>
      </p:sp>
      <p:sp>
        <p:nvSpPr>
          <p:cNvPr id="10" name="标题 5"/>
          <p:cNvSpPr>
            <a:spLocks noGrp="1"/>
          </p:cNvSpPr>
          <p:nvPr>
            <p:ph type="title"/>
          </p:nvPr>
        </p:nvSpPr>
        <p:spPr>
          <a:xfrm>
            <a:off x="480868" y="1381318"/>
            <a:ext cx="7886700" cy="584775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使徒行传 </a:t>
            </a:r>
            <a:r>
              <a:rPr lang="en-US" altLang="zh-CN" sz="2000" dirty="0"/>
              <a:t>2:41-47</a:t>
            </a:r>
            <a:endParaRPr lang="zh-SG" altLang="en-US" sz="2000" dirty="0"/>
          </a:p>
        </p:txBody>
      </p:sp>
      <p:sp>
        <p:nvSpPr>
          <p:cNvPr id="9" name="内容占位符 2"/>
          <p:cNvSpPr txBox="1"/>
          <p:nvPr/>
        </p:nvSpPr>
        <p:spPr>
          <a:xfrm>
            <a:off x="4572000" y="2463250"/>
            <a:ext cx="2410691" cy="392840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b="1" baseline="30000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dirty="0"/>
              <a:t>团契关系</a:t>
            </a:r>
            <a:endParaRPr lang="en-US" altLang="zh-CN" dirty="0"/>
          </a:p>
          <a:p>
            <a:pPr lvl="1"/>
            <a:r>
              <a:rPr lang="en-US" altLang="zh-CN" dirty="0"/>
              <a:t>4.5.8.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dirty="0"/>
              <a:t>赞美敬拜</a:t>
            </a:r>
            <a:endParaRPr lang="en-US" altLang="zh-CN" dirty="0"/>
          </a:p>
          <a:p>
            <a:pPr lvl="1"/>
            <a:r>
              <a:rPr lang="en-US" altLang="zh-CN" dirty="0"/>
              <a:t>6.11.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dirty="0"/>
              <a:t>神的话语</a:t>
            </a:r>
            <a:endParaRPr lang="en-US" altLang="zh-CN" dirty="0"/>
          </a:p>
          <a:p>
            <a:pPr lvl="1"/>
            <a:r>
              <a:rPr lang="en-US" altLang="zh-CN" dirty="0"/>
              <a:t>1.2.3.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dirty="0"/>
              <a:t>祈祷服事</a:t>
            </a:r>
            <a:endParaRPr lang="en-US" altLang="zh-CN" dirty="0"/>
          </a:p>
          <a:p>
            <a:pPr lvl="1"/>
            <a:r>
              <a:rPr lang="en-US" altLang="zh-CN" dirty="0"/>
              <a:t>7.9.10.12.</a:t>
            </a:r>
            <a:endParaRPr lang="zh-SG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447636" y="2244306"/>
            <a:ext cx="3666837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门徒聚集时该具备的条件</a:t>
            </a:r>
            <a:endParaRPr lang="zh-SG" altLang="en-US" sz="24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110793" y="2876711"/>
            <a:ext cx="214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</a:t>
            </a:r>
            <a:r>
              <a:rPr lang="en-US" altLang="zh-CN" sz="2000" dirty="0">
                <a:solidFill>
                  <a:srgbClr val="FFFF00"/>
                </a:solidFill>
                <a:latin typeface="Aharoni" panose="02010803020104030203" pitchFamily="2" charset="-79"/>
                <a:ea typeface="黑体" panose="02010609060101010101" pitchFamily="49" charset="-122"/>
                <a:cs typeface="Aharoni" panose="02010803020104030203" pitchFamily="2" charset="-79"/>
              </a:rPr>
              <a:t>W</a:t>
            </a:r>
            <a:r>
              <a:rPr lang="en-US" altLang="zh-CN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建立关系</a:t>
            </a:r>
            <a:endParaRPr lang="zh-SG" altLang="en-US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04129" y="2164919"/>
            <a:ext cx="203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细胞小组聚会模式</a:t>
            </a:r>
            <a:endParaRPr lang="zh-SG" altLang="en-US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110793" y="3719056"/>
            <a:ext cx="214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</a:t>
            </a:r>
            <a:r>
              <a:rPr lang="en-US" altLang="zh-CN" sz="2000" dirty="0">
                <a:solidFill>
                  <a:srgbClr val="FFFF00"/>
                </a:solidFill>
                <a:latin typeface="Aharoni" panose="02010803020104030203" pitchFamily="2" charset="-79"/>
                <a:ea typeface="黑体" panose="02010609060101010101" pitchFamily="49" charset="-122"/>
                <a:cs typeface="Aharoni" panose="02010803020104030203" pitchFamily="2" charset="-79"/>
              </a:rPr>
              <a:t>W</a:t>
            </a:r>
            <a:r>
              <a:rPr lang="en-US" altLang="zh-CN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赞美敬拜</a:t>
            </a:r>
            <a:endParaRPr lang="zh-SG" altLang="en-US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110791" y="4524678"/>
            <a:ext cx="214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第三</a:t>
            </a:r>
            <a:r>
              <a:rPr lang="en-US" altLang="zh-CN" sz="2000" dirty="0">
                <a:solidFill>
                  <a:srgbClr val="FFFF00"/>
                </a:solidFill>
                <a:latin typeface="Aharoni" panose="02010803020104030203" pitchFamily="2" charset="-79"/>
                <a:ea typeface="黑体" panose="02010609060101010101" pitchFamily="49" charset="-122"/>
                <a:cs typeface="Aharoni" panose="02010803020104030203" pitchFamily="2" charset="-79"/>
              </a:rPr>
              <a:t>W</a:t>
            </a:r>
            <a:r>
              <a:rPr lang="en-US" altLang="zh-CN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话语信息</a:t>
            </a:r>
            <a:endParaRPr lang="zh-SG" altLang="en-US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110791" y="5292016"/>
            <a:ext cx="214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第四</a:t>
            </a:r>
            <a:r>
              <a:rPr lang="en-US" altLang="zh-CN" sz="2000" dirty="0">
                <a:solidFill>
                  <a:srgbClr val="FFFF00"/>
                </a:solidFill>
                <a:latin typeface="Aharoni" panose="02010803020104030203" pitchFamily="2" charset="-79"/>
                <a:ea typeface="黑体" panose="02010609060101010101" pitchFamily="49" charset="-122"/>
                <a:cs typeface="Aharoni" panose="02010803020104030203" pitchFamily="2" charset="-79"/>
              </a:rPr>
              <a:t>W</a:t>
            </a:r>
            <a:r>
              <a:rPr lang="en-US" altLang="zh-CN" dirty="0">
                <a:solidFill>
                  <a:srgbClr val="FFFF00"/>
                </a:solidFill>
                <a:latin typeface="Aharoni" panose="02010803020104030203" pitchFamily="2" charset="-79"/>
                <a:ea typeface="黑体" panose="02010609060101010101" pitchFamily="49" charset="-122"/>
                <a:cs typeface="Aharoni" panose="02010803020104030203" pitchFamily="2" charset="-79"/>
              </a:rPr>
              <a:t> </a:t>
            </a:r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祷告服事</a:t>
            </a:r>
            <a:endParaRPr lang="zh-SG" altLang="en-US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385155" y="1654568"/>
            <a:ext cx="1477818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>
                <a:solidFill>
                  <a:srgbClr val="FFFF00"/>
                </a:solidFill>
              </a:rPr>
              <a:t>现代应用</a:t>
            </a:r>
            <a:endParaRPr lang="zh-SG" altLang="en-US" dirty="0">
              <a:solidFill>
                <a:srgbClr val="FFFF00"/>
              </a:solidFill>
            </a:endParaRPr>
          </a:p>
        </p:txBody>
      </p:sp>
      <p:sp>
        <p:nvSpPr>
          <p:cNvPr id="5" name="箭头: 右 4"/>
          <p:cNvSpPr/>
          <p:nvPr/>
        </p:nvSpPr>
        <p:spPr>
          <a:xfrm>
            <a:off x="6466815" y="2939264"/>
            <a:ext cx="515876" cy="2442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SG" altLang="en-US"/>
          </a:p>
        </p:txBody>
      </p:sp>
      <p:sp>
        <p:nvSpPr>
          <p:cNvPr id="16" name="箭头: 右 15"/>
          <p:cNvSpPr/>
          <p:nvPr/>
        </p:nvSpPr>
        <p:spPr>
          <a:xfrm>
            <a:off x="6466815" y="3725032"/>
            <a:ext cx="515876" cy="2442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SG" altLang="en-US"/>
          </a:p>
        </p:txBody>
      </p:sp>
      <p:sp>
        <p:nvSpPr>
          <p:cNvPr id="17" name="箭头: 右 16"/>
          <p:cNvSpPr/>
          <p:nvPr/>
        </p:nvSpPr>
        <p:spPr>
          <a:xfrm>
            <a:off x="6439107" y="4601745"/>
            <a:ext cx="515876" cy="2442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SG" altLang="en-US"/>
          </a:p>
        </p:txBody>
      </p:sp>
      <p:sp>
        <p:nvSpPr>
          <p:cNvPr id="18" name="箭头: 右 17"/>
          <p:cNvSpPr/>
          <p:nvPr/>
        </p:nvSpPr>
        <p:spPr>
          <a:xfrm>
            <a:off x="6439107" y="5417123"/>
            <a:ext cx="515876" cy="2442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SG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  <p:bldP spid="9" grpId="0" animBg="1"/>
      <p:bldP spid="8" grpId="0" animBg="1"/>
      <p:bldP spid="11" grpId="0"/>
      <p:bldP spid="12" grpId="0"/>
      <p:bldP spid="13" grpId="0"/>
      <p:bldP spid="14" grpId="0"/>
      <p:bldP spid="15" grpId="0"/>
      <p:bldP spid="2" grpId="0" animBg="1"/>
      <p:bldP spid="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>
            <a:extLst>
              <a:ext uri="{FF2B5EF4-FFF2-40B4-BE49-F238E27FC236}">
                <a16:creationId xmlns:a16="http://schemas.microsoft.com/office/drawing/2014/main" id="{3DDE6F5A-1D66-4B09-94D4-4615551FD3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6900" y="103188"/>
            <a:ext cx="5410200" cy="1143000"/>
          </a:xfrm>
        </p:spPr>
        <p:txBody>
          <a:bodyPr/>
          <a:lstStyle/>
          <a:p>
            <a:r>
              <a:rPr lang="zh-CN" altLang="en-US" sz="3600"/>
              <a:t>小组：天国的门徒群体</a:t>
            </a:r>
            <a:endParaRPr lang="zh-SG" altLang="en-US" sz="360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67049D2B-0F82-451C-A8EE-399EEFBF6EED}"/>
              </a:ext>
            </a:extLst>
          </p:cNvPr>
          <p:cNvSpPr/>
          <p:nvPr/>
        </p:nvSpPr>
        <p:spPr>
          <a:xfrm>
            <a:off x="3852863" y="3789363"/>
            <a:ext cx="1439862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信徒</a:t>
            </a:r>
            <a:endParaRPr lang="zh-SG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E723D816-FD80-4910-9EEB-39D82FDD36D8}"/>
              </a:ext>
            </a:extLst>
          </p:cNvPr>
          <p:cNvSpPr/>
          <p:nvPr/>
        </p:nvSpPr>
        <p:spPr>
          <a:xfrm>
            <a:off x="3851275" y="1584325"/>
            <a:ext cx="144145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28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神</a:t>
            </a:r>
            <a:endParaRPr lang="zh-SG" altLang="en-US" sz="28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EEEEB147-900E-477B-86AA-83C99BF0A917}"/>
              </a:ext>
            </a:extLst>
          </p:cNvPr>
          <p:cNvSpPr/>
          <p:nvPr/>
        </p:nvSpPr>
        <p:spPr>
          <a:xfrm>
            <a:off x="6948488" y="3789363"/>
            <a:ext cx="1439862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未信</a:t>
            </a:r>
            <a:endParaRPr lang="zh-SG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90B14093-8D80-4536-B039-C77A36433CEA}"/>
              </a:ext>
            </a:extLst>
          </p:cNvPr>
          <p:cNvCxnSpPr/>
          <p:nvPr/>
        </p:nvCxnSpPr>
        <p:spPr>
          <a:xfrm flipV="1">
            <a:off x="4572000" y="2503488"/>
            <a:ext cx="0" cy="1116012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9F4DC358-E5ED-4E1C-A519-A4514497AC67}"/>
              </a:ext>
            </a:extLst>
          </p:cNvPr>
          <p:cNvCxnSpPr/>
          <p:nvPr/>
        </p:nvCxnSpPr>
        <p:spPr>
          <a:xfrm>
            <a:off x="2266950" y="4184650"/>
            <a:ext cx="1462088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DC64878C-0F72-4F04-B801-C62D3311F682}"/>
              </a:ext>
            </a:extLst>
          </p:cNvPr>
          <p:cNvSpPr/>
          <p:nvPr/>
        </p:nvSpPr>
        <p:spPr>
          <a:xfrm>
            <a:off x="755650" y="3781425"/>
            <a:ext cx="1439863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信徒</a:t>
            </a:r>
            <a:endParaRPr lang="zh-SG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6F69051D-35CB-4C0E-960C-499E93D23C8F}"/>
              </a:ext>
            </a:extLst>
          </p:cNvPr>
          <p:cNvSpPr/>
          <p:nvPr/>
        </p:nvSpPr>
        <p:spPr>
          <a:xfrm>
            <a:off x="2422525" y="3565525"/>
            <a:ext cx="1214438" cy="431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建立关系</a:t>
            </a:r>
            <a:endParaRPr lang="zh-SG" altLang="en-US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FD99ED9C-F55B-4307-8DEE-1D9CD437EE1A}"/>
              </a:ext>
            </a:extLst>
          </p:cNvPr>
          <p:cNvSpPr/>
          <p:nvPr/>
        </p:nvSpPr>
        <p:spPr>
          <a:xfrm>
            <a:off x="3059113" y="2832100"/>
            <a:ext cx="1152525" cy="431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赞美敬拜</a:t>
            </a:r>
            <a:endParaRPr lang="zh-SG" altLang="en-US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58091A54-B8CD-4170-9FF5-FB8DC926BCA7}"/>
              </a:ext>
            </a:extLst>
          </p:cNvPr>
          <p:cNvSpPr/>
          <p:nvPr/>
        </p:nvSpPr>
        <p:spPr>
          <a:xfrm>
            <a:off x="4932363" y="2844800"/>
            <a:ext cx="1179512" cy="431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领受话语</a:t>
            </a:r>
            <a:endParaRPr lang="zh-SG" altLang="en-US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6E13303D-4400-410A-885B-38AB5D047682}"/>
              </a:ext>
            </a:extLst>
          </p:cNvPr>
          <p:cNvSpPr/>
          <p:nvPr/>
        </p:nvSpPr>
        <p:spPr>
          <a:xfrm>
            <a:off x="5519738" y="3573463"/>
            <a:ext cx="1212850" cy="431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彼此服事</a:t>
            </a:r>
            <a:endParaRPr lang="zh-SG" altLang="en-US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箭头: 右弧形 24">
            <a:extLst>
              <a:ext uri="{FF2B5EF4-FFF2-40B4-BE49-F238E27FC236}">
                <a16:creationId xmlns:a16="http://schemas.microsoft.com/office/drawing/2014/main" id="{696B2851-DC57-4C64-BFD0-EE7C23DA3B2C}"/>
              </a:ext>
            </a:extLst>
          </p:cNvPr>
          <p:cNvSpPr/>
          <p:nvPr/>
        </p:nvSpPr>
        <p:spPr>
          <a:xfrm rot="5400000">
            <a:off x="2543969" y="3810794"/>
            <a:ext cx="719138" cy="2520950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SG" altLang="en-US">
              <a:solidFill>
                <a:schemeClr val="tx1"/>
              </a:solidFill>
            </a:endParaRPr>
          </a:p>
        </p:txBody>
      </p: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D95FB589-4EEE-4431-859A-D842359F3596}"/>
              </a:ext>
            </a:extLst>
          </p:cNvPr>
          <p:cNvSpPr/>
          <p:nvPr/>
        </p:nvSpPr>
        <p:spPr>
          <a:xfrm>
            <a:off x="2314575" y="4622800"/>
            <a:ext cx="1198563" cy="431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彼此造就</a:t>
            </a:r>
            <a:endParaRPr lang="zh-SG" altLang="en-US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箭头: 下弧形 26">
            <a:extLst>
              <a:ext uri="{FF2B5EF4-FFF2-40B4-BE49-F238E27FC236}">
                <a16:creationId xmlns:a16="http://schemas.microsoft.com/office/drawing/2014/main" id="{FF660F19-EB2F-45EA-890F-584D920377AC}"/>
              </a:ext>
            </a:extLst>
          </p:cNvPr>
          <p:cNvSpPr/>
          <p:nvPr/>
        </p:nvSpPr>
        <p:spPr>
          <a:xfrm>
            <a:off x="5084763" y="4725988"/>
            <a:ext cx="2416175" cy="719137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SG" altLang="en-US">
              <a:solidFill>
                <a:schemeClr val="tx1"/>
              </a:solidFill>
            </a:endParaRP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F8FF30B5-A655-4AED-9AD9-9B2403EE4B10}"/>
              </a:ext>
            </a:extLst>
          </p:cNvPr>
          <p:cNvSpPr/>
          <p:nvPr/>
        </p:nvSpPr>
        <p:spPr>
          <a:xfrm>
            <a:off x="5675313" y="4614863"/>
            <a:ext cx="1198562" cy="431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传福音</a:t>
            </a:r>
            <a:endParaRPr lang="zh-SG" altLang="en-US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A05C64B9-2A90-444A-AB56-0EF2A2B957AB}"/>
              </a:ext>
            </a:extLst>
          </p:cNvPr>
          <p:cNvSpPr/>
          <p:nvPr/>
        </p:nvSpPr>
        <p:spPr>
          <a:xfrm>
            <a:off x="539750" y="1412875"/>
            <a:ext cx="8064500" cy="51847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SG" altLang="en-US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717DAA9B-3FFA-4EA2-831D-89A6127843BF}"/>
              </a:ext>
            </a:extLst>
          </p:cNvPr>
          <p:cNvCxnSpPr/>
          <p:nvPr/>
        </p:nvCxnSpPr>
        <p:spPr>
          <a:xfrm>
            <a:off x="5435600" y="4184650"/>
            <a:ext cx="1462088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F274803D-5FD8-453E-BF50-F9EFF7B67924}"/>
              </a:ext>
            </a:extLst>
          </p:cNvPr>
          <p:cNvSpPr/>
          <p:nvPr/>
        </p:nvSpPr>
        <p:spPr>
          <a:xfrm>
            <a:off x="5997575" y="2370138"/>
            <a:ext cx="1439863" cy="431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门徒培训</a:t>
            </a:r>
            <a:endParaRPr lang="zh-SG" altLang="en-US" sz="2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9BCF4A3-40C7-47B7-8AD0-692256FE7933}"/>
              </a:ext>
            </a:extLst>
          </p:cNvPr>
          <p:cNvSpPr/>
          <p:nvPr/>
        </p:nvSpPr>
        <p:spPr>
          <a:xfrm>
            <a:off x="1543050" y="2470150"/>
            <a:ext cx="1439863" cy="431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恩赐操练</a:t>
            </a:r>
            <a:endParaRPr lang="en-US" altLang="zh-CN" sz="2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D402D7E3-D137-4C71-86A9-0D7A11CABC13}"/>
              </a:ext>
            </a:extLst>
          </p:cNvPr>
          <p:cNvSpPr/>
          <p:nvPr/>
        </p:nvSpPr>
        <p:spPr>
          <a:xfrm>
            <a:off x="2422525" y="5597525"/>
            <a:ext cx="1738313" cy="431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小组造就课程</a:t>
            </a:r>
            <a:endParaRPr lang="zh-SG" altLang="en-US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805A6EC1-BB2B-4CE9-BC77-A6CBF221F7AA}"/>
              </a:ext>
            </a:extLst>
          </p:cNvPr>
          <p:cNvSpPr/>
          <p:nvPr/>
        </p:nvSpPr>
        <p:spPr>
          <a:xfrm>
            <a:off x="5084763" y="5597525"/>
            <a:ext cx="1681162" cy="431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小组福音活动</a:t>
            </a:r>
            <a:endParaRPr lang="zh-SG" altLang="en-US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FD85B8E9-E6D5-4D47-AD76-6DB0EE96DD1A}"/>
              </a:ext>
            </a:extLst>
          </p:cNvPr>
          <p:cNvCxnSpPr/>
          <p:nvPr/>
        </p:nvCxnSpPr>
        <p:spPr>
          <a:xfrm flipV="1">
            <a:off x="2995613" y="5040313"/>
            <a:ext cx="0" cy="557212"/>
          </a:xfrm>
          <a:prstGeom prst="straightConnector1">
            <a:avLst/>
          </a:prstGeom>
          <a:ln w="76200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4218D9A2-0D7A-42C1-A10E-ED359BEE819E}"/>
              </a:ext>
            </a:extLst>
          </p:cNvPr>
          <p:cNvCxnSpPr/>
          <p:nvPr/>
        </p:nvCxnSpPr>
        <p:spPr>
          <a:xfrm flipV="1">
            <a:off x="6227763" y="5054600"/>
            <a:ext cx="0" cy="558800"/>
          </a:xfrm>
          <a:prstGeom prst="straightConnector1">
            <a:avLst/>
          </a:prstGeom>
          <a:ln w="76200"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4937BCE5-D225-492A-90E3-994CBC88D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5000625"/>
            <a:ext cx="887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  内</a:t>
            </a:r>
            <a:endParaRPr lang="zh-SG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6893BA13-5399-4E82-9539-02B8CBD2F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850" y="5005388"/>
            <a:ext cx="887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  外</a:t>
            </a:r>
            <a:endParaRPr lang="zh-SG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BD0D7EF-2E70-430E-978F-9624382ED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1136650"/>
            <a:ext cx="1728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国度的策略</a:t>
            </a:r>
            <a:endParaRPr lang="zh-SG" altLang="en-US" sz="24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5B621689-020D-4482-AF9C-8386B19A3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0600" y="1152525"/>
            <a:ext cx="17287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小组的异像</a:t>
            </a:r>
            <a:endParaRPr lang="zh-SG" altLang="en-US" sz="24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68" name="Picture 28">
            <a:extLst>
              <a:ext uri="{FF2B5EF4-FFF2-40B4-BE49-F238E27FC236}">
                <a16:creationId xmlns:a16="http://schemas.microsoft.com/office/drawing/2014/main" id="{C94710E0-E6EF-4618-9D30-071E44283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4868">
            <a:off x="5868988" y="663575"/>
            <a:ext cx="2640012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0" name="Picture 30">
            <a:extLst>
              <a:ext uri="{FF2B5EF4-FFF2-40B4-BE49-F238E27FC236}">
                <a16:creationId xmlns:a16="http://schemas.microsoft.com/office/drawing/2014/main" id="{D4C2E828-882A-4FBD-A9A9-43846CDE2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82290">
            <a:off x="1118950" y="996975"/>
            <a:ext cx="2155825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22" grpId="0" animBg="1"/>
      <p:bldP spid="33" grpId="0" animBg="1"/>
      <p:bldP spid="4" grpId="0"/>
      <p:bldP spid="36" grpId="0"/>
      <p:bldP spid="3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A5FBDB-E446-4BF6-8E13-13788D6C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743" y="117475"/>
            <a:ext cx="5348514" cy="852487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zh-CN" altLang="en-US" dirty="0">
                <a:solidFill>
                  <a:schemeClr val="bg1"/>
                </a:solidFill>
                <a:latin typeface="黑体" panose="02010609060101010101" pitchFamily="49" charset="-122"/>
              </a:rPr>
              <a:t>耶稣基督的天国使命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C1303C-78C6-4C54-B8D5-E06E0CBC19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554663" cy="4525963"/>
          </a:xfrm>
        </p:spPr>
        <p:txBody>
          <a:bodyPr/>
          <a:lstStyle/>
          <a:p>
            <a:pPr marL="806450" indent="-806450">
              <a:buFont typeface="黑体" panose="02010609060101010101" pitchFamily="49" charset="-122"/>
              <a:buAutoNum type="ea1JpnChsDbPeriod"/>
            </a:pPr>
            <a:r>
              <a:rPr lang="zh-CN" altLang="en-US" dirty="0">
                <a:latin typeface="黑体" panose="02010609060101010101" pitchFamily="49" charset="-122"/>
              </a:rPr>
              <a:t>靠着圣灵传扬</a:t>
            </a:r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</a:rPr>
              <a:t>天国的福音</a:t>
            </a:r>
            <a:r>
              <a:rPr lang="zh-CN" altLang="en-US" dirty="0">
                <a:latin typeface="黑体" panose="02010609060101010101" pitchFamily="49" charset="-122"/>
              </a:rPr>
              <a:t>宣告天国降临</a:t>
            </a:r>
            <a:endParaRPr lang="en-US" altLang="zh-CN" dirty="0">
              <a:latin typeface="黑体" panose="02010609060101010101" pitchFamily="49" charset="-122"/>
            </a:endParaRPr>
          </a:p>
          <a:p>
            <a:pPr marL="806450" indent="-806450">
              <a:buFont typeface="黑体" panose="02010609060101010101" pitchFamily="49" charset="-122"/>
              <a:buAutoNum type="ea1JpnChsDbPeriod"/>
            </a:pPr>
            <a:r>
              <a:rPr lang="zh-CN" altLang="en-US" dirty="0">
                <a:latin typeface="黑体" panose="02010609060101010101" pitchFamily="49" charset="-122"/>
              </a:rPr>
              <a:t>藉着</a:t>
            </a:r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</a:rPr>
              <a:t>圣灵的大能</a:t>
            </a:r>
            <a:r>
              <a:rPr lang="zh-CN" altLang="en-US" dirty="0">
                <a:latin typeface="黑体" panose="02010609060101010101" pitchFamily="49" charset="-122"/>
              </a:rPr>
              <a:t>开展天国的降临在地上</a:t>
            </a:r>
            <a:endParaRPr lang="en-US" altLang="zh-CN" dirty="0">
              <a:latin typeface="黑体" panose="02010609060101010101" pitchFamily="49" charset="-122"/>
            </a:endParaRPr>
          </a:p>
          <a:p>
            <a:pPr marL="1206500" lvl="1" indent="-400050">
              <a:buFontTx/>
              <a:buAutoNum type="arabicPeriod"/>
            </a:pPr>
            <a:r>
              <a:rPr lang="zh-CN" altLang="en-US" sz="2400" dirty="0">
                <a:latin typeface="黑体" panose="02010609060101010101" pitchFamily="49" charset="-122"/>
              </a:rPr>
              <a:t>驱逐邪灵的势力</a:t>
            </a:r>
            <a:endParaRPr lang="en-US" altLang="zh-CN" sz="2400" dirty="0">
              <a:latin typeface="黑体" panose="02010609060101010101" pitchFamily="49" charset="-122"/>
            </a:endParaRPr>
          </a:p>
          <a:p>
            <a:pPr marL="1206500" lvl="1" indent="-400050">
              <a:buFontTx/>
              <a:buAutoNum type="arabicPeriod"/>
            </a:pPr>
            <a:r>
              <a:rPr lang="zh-CN" altLang="en-US" sz="2400" dirty="0">
                <a:latin typeface="黑体" panose="02010609060101010101" pitchFamily="49" charset="-122"/>
              </a:rPr>
              <a:t>释放被掳的自由</a:t>
            </a:r>
            <a:endParaRPr lang="en-US" altLang="zh-CN" sz="2400" dirty="0">
              <a:latin typeface="黑体" panose="02010609060101010101" pitchFamily="49" charset="-122"/>
            </a:endParaRPr>
          </a:p>
          <a:p>
            <a:pPr marL="1206500" lvl="1" indent="-400050">
              <a:buFontTx/>
              <a:buAutoNum type="arabicPeriod"/>
            </a:pPr>
            <a:r>
              <a:rPr lang="zh-CN" altLang="en-US" sz="2400" dirty="0">
                <a:latin typeface="黑体" panose="02010609060101010101" pitchFamily="49" charset="-122"/>
              </a:rPr>
              <a:t>医治疾病的捆绑</a:t>
            </a:r>
            <a:endParaRPr lang="en-US" altLang="zh-CN" sz="2400" dirty="0">
              <a:latin typeface="黑体" panose="02010609060101010101" pitchFamily="49" charset="-122"/>
            </a:endParaRPr>
          </a:p>
          <a:p>
            <a:pPr marL="1206500" lvl="1" indent="-400050">
              <a:buFontTx/>
              <a:buAutoNum type="arabicPeriod"/>
            </a:pPr>
            <a:r>
              <a:rPr lang="zh-CN" altLang="en-US" dirty="0"/>
              <a:t>施行天国的神迹</a:t>
            </a:r>
            <a:endParaRPr lang="en-US" altLang="zh-CN" sz="2400" dirty="0">
              <a:latin typeface="黑体" panose="02010609060101010101" pitchFamily="49" charset="-122"/>
            </a:endParaRPr>
          </a:p>
          <a:p>
            <a:pPr marL="806450" indent="-806450">
              <a:buFont typeface="黑体" panose="02010609060101010101" pitchFamily="49" charset="-122"/>
              <a:buAutoNum type="ea1JpnChsDbPeriod"/>
            </a:pPr>
            <a:r>
              <a:rPr lang="zh-CN" altLang="en-US" dirty="0">
                <a:solidFill>
                  <a:srgbClr val="FFFF00"/>
                </a:solidFill>
                <a:latin typeface="黑体" panose="02010609060101010101" pitchFamily="49" charset="-122"/>
              </a:rPr>
              <a:t>栽培门徒</a:t>
            </a:r>
            <a:r>
              <a:rPr lang="zh-CN" altLang="en-US" dirty="0">
                <a:latin typeface="黑体" panose="02010609060101010101" pitchFamily="49" charset="-122"/>
              </a:rPr>
              <a:t>继承天国在地上的收复与发展</a:t>
            </a:r>
            <a:endParaRPr lang="zh-SG" altLang="en-US" dirty="0">
              <a:latin typeface="黑体" panose="02010609060101010101" pitchFamily="49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ED8B56-0815-4AE9-BF3B-E28943CF9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9088" y="1412875"/>
            <a:ext cx="2017712" cy="12001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天国福音的信息</a:t>
            </a:r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这天国的福音要传遍天下，对万民作见证。</a:t>
            </a:r>
            <a:endParaRPr lang="zh-SG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C961FA6-8883-44C7-B0A1-051C1567B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9088" y="3192463"/>
            <a:ext cx="2017712" cy="12001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医治释放的事奉</a:t>
            </a:r>
            <a:endParaRPr lang="en-US" altLang="zh-CN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叫被掳的得释放，瞎眼的得看见，叫那受压制的得自由</a:t>
            </a:r>
            <a:endParaRPr lang="zh-SG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D94CDE7-1C59-45B4-AFA9-7D379AC7D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688" y="4965700"/>
            <a:ext cx="2016125" cy="9223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门徒小组的策略</a:t>
            </a:r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你们要去使万民作我的门徒</a:t>
            </a:r>
            <a:endParaRPr lang="zh-SG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4F37175-2A6B-44EA-88E9-25AEBF236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8113" y="2674938"/>
            <a:ext cx="992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太</a:t>
            </a:r>
            <a:r>
              <a:rPr lang="en-US" altLang="zh-CN">
                <a:solidFill>
                  <a:schemeClr val="bg1"/>
                </a:solidFill>
              </a:rPr>
              <a:t>24:14</a:t>
            </a:r>
            <a:endParaRPr lang="zh-SG" altLang="en-US">
              <a:solidFill>
                <a:schemeClr val="bg1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E40B824-A44D-4C99-B106-1B98F0679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0975" y="4437063"/>
            <a:ext cx="86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路</a:t>
            </a:r>
            <a:r>
              <a:rPr lang="en-US" altLang="zh-CN">
                <a:solidFill>
                  <a:schemeClr val="bg1"/>
                </a:solidFill>
              </a:rPr>
              <a:t>4:18</a:t>
            </a:r>
            <a:endParaRPr lang="zh-SG" altLang="en-US">
              <a:solidFill>
                <a:schemeClr val="bg1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A8BC8BC-4909-4F95-8ECA-9A193D080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3513" y="5942013"/>
            <a:ext cx="966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太</a:t>
            </a:r>
            <a:r>
              <a:rPr lang="en-US" altLang="zh-CN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r>
              <a:rPr lang="en-US" altLang="zh-CN">
                <a:solidFill>
                  <a:schemeClr val="bg1"/>
                </a:solidFill>
              </a:rPr>
              <a:t>:19</a:t>
            </a:r>
            <a:endParaRPr lang="zh-SG" altLang="en-US">
              <a:solidFill>
                <a:schemeClr val="bg1"/>
              </a:solidFill>
            </a:endParaRP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F632B87D-707F-4EF8-AF73-DCD2F28A9A6F}"/>
              </a:ext>
            </a:extLst>
          </p:cNvPr>
          <p:cNvSpPr/>
          <p:nvPr/>
        </p:nvSpPr>
        <p:spPr>
          <a:xfrm>
            <a:off x="6240463" y="2700338"/>
            <a:ext cx="1524000" cy="4302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rgbClr val="FF0000"/>
                </a:solidFill>
              </a:rPr>
              <a:t>Preaching</a:t>
            </a:r>
            <a:endParaRPr lang="zh-SG" altLang="en-US" dirty="0">
              <a:solidFill>
                <a:srgbClr val="FF0000"/>
              </a:solidFill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6E86EBEE-AC1F-49F9-AA6D-3ECCB2AF14C8}"/>
              </a:ext>
            </a:extLst>
          </p:cNvPr>
          <p:cNvSpPr/>
          <p:nvPr/>
        </p:nvSpPr>
        <p:spPr>
          <a:xfrm>
            <a:off x="6261100" y="4454525"/>
            <a:ext cx="1522413" cy="4302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rgbClr val="FF0000"/>
                </a:solidFill>
              </a:rPr>
              <a:t>Healing</a:t>
            </a:r>
            <a:endParaRPr lang="zh-SG" altLang="en-US" dirty="0">
              <a:solidFill>
                <a:srgbClr val="FF0000"/>
              </a:solidFill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AAE6A8C6-BC98-4CA7-8B3C-3BCB788ECD21}"/>
              </a:ext>
            </a:extLst>
          </p:cNvPr>
          <p:cNvSpPr/>
          <p:nvPr/>
        </p:nvSpPr>
        <p:spPr>
          <a:xfrm>
            <a:off x="6261100" y="5969000"/>
            <a:ext cx="1522413" cy="4302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rgbClr val="FF0000"/>
                </a:solidFill>
              </a:rPr>
              <a:t>Discipling</a:t>
            </a:r>
            <a:endParaRPr lang="zh-SG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23DAF9-3D26-4723-8738-7071C802F4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11288"/>
            <a:ext cx="5554663" cy="5257800"/>
          </a:xfrm>
        </p:spPr>
        <p:txBody>
          <a:bodyPr>
            <a:normAutofit/>
          </a:bodyPr>
          <a:lstStyle/>
          <a:p>
            <a:pPr marL="806450" indent="-806450">
              <a:lnSpc>
                <a:spcPts val="3200"/>
              </a:lnSpc>
              <a:buFont typeface="黑体" panose="02010609060101010101" pitchFamily="49" charset="-122"/>
              <a:buAutoNum type="ea1JpnChsDbPeriod"/>
            </a:pPr>
            <a:r>
              <a:rPr lang="zh-CN" altLang="en-US" sz="2800" dirty="0">
                <a:latin typeface="黑体" panose="02010609060101010101" pitchFamily="49" charset="-122"/>
              </a:rPr>
              <a:t>靠着圣灵传扬</a:t>
            </a:r>
            <a:r>
              <a:rPr lang="zh-CN" altLang="en-US" sz="2800" dirty="0">
                <a:solidFill>
                  <a:srgbClr val="FFFF00"/>
                </a:solidFill>
                <a:latin typeface="黑体" panose="02010609060101010101" pitchFamily="49" charset="-122"/>
              </a:rPr>
              <a:t>天国的福音</a:t>
            </a:r>
            <a:r>
              <a:rPr lang="zh-CN" altLang="en-US" sz="2800" dirty="0">
                <a:latin typeface="黑体" panose="02010609060101010101" pitchFamily="49" charset="-122"/>
              </a:rPr>
              <a:t>宣告天国降临</a:t>
            </a:r>
            <a:endParaRPr lang="en-US" altLang="zh-CN" sz="2800" dirty="0">
              <a:latin typeface="黑体" panose="02010609060101010101" pitchFamily="49" charset="-122"/>
            </a:endParaRPr>
          </a:p>
          <a:p>
            <a:pPr marL="806450" indent="-806450">
              <a:lnSpc>
                <a:spcPts val="3200"/>
              </a:lnSpc>
              <a:buFont typeface="黑体" panose="02010609060101010101" pitchFamily="49" charset="-122"/>
              <a:buAutoNum type="ea1JpnChsDbPeriod"/>
            </a:pPr>
            <a:r>
              <a:rPr lang="zh-CN" altLang="en-US" sz="2800" dirty="0"/>
              <a:t>藉着</a:t>
            </a:r>
            <a:r>
              <a:rPr lang="zh-CN" altLang="en-US" sz="2800" dirty="0">
                <a:solidFill>
                  <a:srgbClr val="FFFF00"/>
                </a:solidFill>
              </a:rPr>
              <a:t>圣灵的大能</a:t>
            </a:r>
            <a:r>
              <a:rPr lang="zh-CN" altLang="en-US" sz="2800" dirty="0"/>
              <a:t>开展天国的降临在</a:t>
            </a:r>
            <a:r>
              <a:rPr lang="zh-CN" altLang="en-US" sz="2800" dirty="0">
                <a:latin typeface="黑体" panose="02010609060101010101" pitchFamily="49" charset="-122"/>
              </a:rPr>
              <a:t>地上</a:t>
            </a:r>
            <a:endParaRPr lang="en-US" altLang="zh-CN" sz="2800" dirty="0">
              <a:latin typeface="黑体" panose="02010609060101010101" pitchFamily="49" charset="-122"/>
            </a:endParaRPr>
          </a:p>
          <a:p>
            <a:pPr marL="1206500" lvl="1" indent="-400050">
              <a:lnSpc>
                <a:spcPts val="3200"/>
              </a:lnSpc>
              <a:buFontTx/>
              <a:buAutoNum type="arabicPeriod"/>
            </a:pPr>
            <a:r>
              <a:rPr lang="zh-CN" altLang="en-US" sz="2400" dirty="0">
                <a:latin typeface="黑体" panose="02010609060101010101" pitchFamily="49" charset="-122"/>
              </a:rPr>
              <a:t>驱逐邪灵的势力</a:t>
            </a:r>
            <a:endParaRPr lang="en-US" altLang="zh-CN" sz="2400" dirty="0">
              <a:latin typeface="黑体" panose="02010609060101010101" pitchFamily="49" charset="-122"/>
            </a:endParaRPr>
          </a:p>
          <a:p>
            <a:pPr marL="1206500" lvl="1" indent="-400050">
              <a:lnSpc>
                <a:spcPts val="3200"/>
              </a:lnSpc>
              <a:buFontTx/>
              <a:buAutoNum type="arabicPeriod"/>
            </a:pPr>
            <a:r>
              <a:rPr lang="zh-CN" altLang="en-US" sz="2400" dirty="0">
                <a:latin typeface="黑体" panose="02010609060101010101" pitchFamily="49" charset="-122"/>
              </a:rPr>
              <a:t>释放被掳的自由</a:t>
            </a:r>
            <a:endParaRPr lang="en-US" altLang="zh-CN" sz="2400" dirty="0">
              <a:latin typeface="黑体" panose="02010609060101010101" pitchFamily="49" charset="-122"/>
            </a:endParaRPr>
          </a:p>
          <a:p>
            <a:pPr marL="1206500" lvl="1" indent="-400050">
              <a:lnSpc>
                <a:spcPts val="3200"/>
              </a:lnSpc>
              <a:buFontTx/>
              <a:buAutoNum type="arabicPeriod"/>
            </a:pPr>
            <a:r>
              <a:rPr lang="zh-CN" altLang="en-US" sz="2400" dirty="0">
                <a:latin typeface="黑体" panose="02010609060101010101" pitchFamily="49" charset="-122"/>
              </a:rPr>
              <a:t>医治疾病的捆绑</a:t>
            </a:r>
            <a:endParaRPr lang="en-US" altLang="zh-CN" sz="2400" dirty="0">
              <a:latin typeface="黑体" panose="02010609060101010101" pitchFamily="49" charset="-122"/>
            </a:endParaRPr>
          </a:p>
          <a:p>
            <a:pPr marL="1206500" lvl="1" indent="-400050">
              <a:lnSpc>
                <a:spcPts val="3200"/>
              </a:lnSpc>
              <a:buFontTx/>
              <a:buAutoNum type="arabicPeriod"/>
            </a:pPr>
            <a:r>
              <a:rPr lang="zh-CN" altLang="en-US" sz="2400" dirty="0">
                <a:latin typeface="黑体" panose="02010609060101010101" pitchFamily="49" charset="-122"/>
              </a:rPr>
              <a:t>施行天国的神迹</a:t>
            </a:r>
            <a:endParaRPr lang="en-US" altLang="zh-CN" sz="2400" dirty="0">
              <a:latin typeface="黑体" panose="02010609060101010101" pitchFamily="49" charset="-122"/>
            </a:endParaRPr>
          </a:p>
          <a:p>
            <a:pPr marL="806450" indent="-806450">
              <a:lnSpc>
                <a:spcPts val="3200"/>
              </a:lnSpc>
              <a:buFont typeface="黑体" panose="02010609060101010101" pitchFamily="49" charset="-122"/>
              <a:buAutoNum type="ea1JpnChsDbPeriod"/>
            </a:pPr>
            <a:r>
              <a:rPr lang="zh-CN" altLang="en-US" sz="2800" dirty="0">
                <a:solidFill>
                  <a:srgbClr val="FFFF00"/>
                </a:solidFill>
                <a:latin typeface="黑体" panose="02010609060101010101" pitchFamily="49" charset="-122"/>
              </a:rPr>
              <a:t>栽培门徒</a:t>
            </a:r>
            <a:r>
              <a:rPr lang="zh-CN" altLang="en-US" sz="2800" dirty="0">
                <a:latin typeface="黑体" panose="02010609060101010101" pitchFamily="49" charset="-122"/>
              </a:rPr>
              <a:t>继承天国在地上的收复与发展</a:t>
            </a:r>
            <a:endParaRPr lang="en-US" altLang="zh-CN" sz="2800" dirty="0">
              <a:latin typeface="黑体" panose="02010609060101010101" pitchFamily="49" charset="-122"/>
            </a:endParaRPr>
          </a:p>
          <a:p>
            <a:pPr marL="806450" indent="-806450">
              <a:lnSpc>
                <a:spcPts val="3200"/>
              </a:lnSpc>
              <a:buFont typeface="黑体" panose="02010609060101010101" pitchFamily="49" charset="-122"/>
              <a:buAutoNum type="ea1JpnChsDbPeriod"/>
            </a:pPr>
            <a:r>
              <a:rPr lang="zh-CN" altLang="en-US" sz="2800" dirty="0">
                <a:solidFill>
                  <a:srgbClr val="FFC000"/>
                </a:solidFill>
                <a:latin typeface="黑体" panose="02010609060101010101" pitchFamily="49" charset="-122"/>
              </a:rPr>
              <a:t>藉着十字架成就救赎的工作</a:t>
            </a:r>
            <a:endParaRPr lang="zh-SG" altLang="en-US" sz="2800" dirty="0">
              <a:solidFill>
                <a:srgbClr val="FFC000"/>
              </a:solidFill>
              <a:latin typeface="黑体" panose="02010609060101010101" pitchFamily="49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FDCB5CE-AA7A-42CF-8CE0-06D95A13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125" y="1460500"/>
            <a:ext cx="2017713" cy="9239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天国福音的信息</a:t>
            </a:r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这天国的福音要传遍天下</a:t>
            </a:r>
            <a:endParaRPr lang="zh-SG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50BFBD0-194D-4221-9911-B1CEA6083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2782888"/>
            <a:ext cx="2016125" cy="12001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医治释放的事奉</a:t>
            </a:r>
            <a:endParaRPr lang="en-US" altLang="zh-CN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叫被掳的得释放，瞎眼的得看见，叫那受压制的得自由</a:t>
            </a:r>
            <a:endParaRPr lang="zh-SG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127AAAB-8378-46BA-8B3A-82ECB6280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4427538"/>
            <a:ext cx="2016125" cy="9239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门徒小组的策略</a:t>
            </a:r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你们要去使万民作我的门徒</a:t>
            </a:r>
            <a:endParaRPr lang="zh-SG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CFAAED4-6D95-4637-8CE1-E1A8F91A7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2188" y="2378075"/>
            <a:ext cx="992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太</a:t>
            </a:r>
            <a:r>
              <a:rPr lang="en-US" altLang="zh-CN" dirty="0">
                <a:solidFill>
                  <a:schemeClr val="bg1"/>
                </a:solidFill>
              </a:rPr>
              <a:t>24:14</a:t>
            </a:r>
            <a:endParaRPr lang="zh-SG" altLang="en-US" dirty="0">
              <a:solidFill>
                <a:schemeClr val="bg1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07AD475-E8AE-4751-814E-98EF222A6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263" y="4024313"/>
            <a:ext cx="86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路</a:t>
            </a:r>
            <a:r>
              <a:rPr lang="en-US" altLang="zh-CN" dirty="0">
                <a:solidFill>
                  <a:schemeClr val="bg1"/>
                </a:solidFill>
              </a:rPr>
              <a:t>4:18</a:t>
            </a:r>
            <a:endParaRPr lang="zh-SG" altLang="en-US" dirty="0">
              <a:solidFill>
                <a:schemeClr val="bg1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7D3CBEC-4C6A-4387-9850-18BB10942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075" y="5373310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太</a:t>
            </a:r>
            <a:r>
              <a:rPr lang="en-US" altLang="zh-CN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  <a:r>
              <a:rPr lang="en-US" altLang="zh-CN">
                <a:solidFill>
                  <a:schemeClr val="bg1"/>
                </a:solidFill>
              </a:rPr>
              <a:t>:19</a:t>
            </a:r>
            <a:endParaRPr lang="zh-SG" altLang="en-US">
              <a:solidFill>
                <a:schemeClr val="bg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426419C-746B-4E30-9188-AEA297081CD4}"/>
              </a:ext>
            </a:extLst>
          </p:cNvPr>
          <p:cNvSpPr/>
          <p:nvPr/>
        </p:nvSpPr>
        <p:spPr>
          <a:xfrm>
            <a:off x="250825" y="1260476"/>
            <a:ext cx="5834063" cy="48597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1CAA2CA-8A88-418A-95C2-E419A472E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375" y="1673187"/>
            <a:ext cx="4318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天国的策略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5B370B6-2B23-4EAA-89A5-23C1A3C8A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5388" y="5765800"/>
            <a:ext cx="1504950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门徒的任务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1B6C33-449C-487F-B4A9-CBF8F2F48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513" y="6235700"/>
            <a:ext cx="1506537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基督的任务</a:t>
            </a: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2E40CC52-B9FB-4E9C-B6A2-CAFE3881928F}"/>
              </a:ext>
            </a:extLst>
          </p:cNvPr>
          <p:cNvCxnSpPr>
            <a:cxnSpLocks/>
          </p:cNvCxnSpPr>
          <p:nvPr/>
        </p:nvCxnSpPr>
        <p:spPr>
          <a:xfrm flipV="1">
            <a:off x="8690657" y="4143375"/>
            <a:ext cx="0" cy="16224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1C09867B-C57D-4A29-B9DD-515F718583B3}"/>
              </a:ext>
            </a:extLst>
          </p:cNvPr>
          <p:cNvCxnSpPr>
            <a:cxnSpLocks/>
          </p:cNvCxnSpPr>
          <p:nvPr/>
        </p:nvCxnSpPr>
        <p:spPr>
          <a:xfrm flipH="1">
            <a:off x="5651500" y="6435725"/>
            <a:ext cx="72072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标题 1">
            <a:extLst>
              <a:ext uri="{FF2B5EF4-FFF2-40B4-BE49-F238E27FC236}">
                <a16:creationId xmlns:a16="http://schemas.microsoft.com/office/drawing/2014/main" id="{DB172E6E-54E5-45CD-81B4-7FCA087F6F42}"/>
              </a:ext>
            </a:extLst>
          </p:cNvPr>
          <p:cNvSpPr txBox="1">
            <a:spLocks/>
          </p:cNvSpPr>
          <p:nvPr/>
        </p:nvSpPr>
        <p:spPr>
          <a:xfrm>
            <a:off x="1897743" y="117475"/>
            <a:ext cx="5348514" cy="85248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/>
              <a:t>耶稣基督的天国使命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4" grpId="0" animBg="1"/>
      <p:bldP spid="16" grpId="0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9778" y="2141834"/>
            <a:ext cx="7886700" cy="36150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b="1" baseline="30000" dirty="0"/>
          </a:p>
          <a:p>
            <a:pPr marL="0" indent="0">
              <a:buNone/>
            </a:pPr>
            <a:r>
              <a:rPr lang="zh-CN" altLang="en-US" b="1" baseline="30000" dirty="0"/>
              <a:t> </a:t>
            </a:r>
            <a:r>
              <a:rPr lang="en-US" altLang="zh-CN" b="1" baseline="30000" dirty="0"/>
              <a:t>41 </a:t>
            </a:r>
            <a:r>
              <a:rPr lang="zh-CN" altLang="en-US" dirty="0"/>
              <a:t>于是领受他话的人就受了洗。那一天，门徒约添了叁千人，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42 </a:t>
            </a:r>
            <a:r>
              <a:rPr lang="zh-CN" altLang="en-US" dirty="0"/>
              <a:t>都恒心遵守使徒的教训，彼此交接，擘饼，祈祷。</a:t>
            </a:r>
            <a:br>
              <a:rPr lang="zh-CN" altLang="en-US" dirty="0"/>
            </a:br>
            <a:r>
              <a:rPr lang="zh-CN" altLang="en-US" b="1" baseline="30000" dirty="0"/>
              <a:t> </a:t>
            </a:r>
            <a:r>
              <a:rPr lang="en-US" altLang="zh-CN" b="1" baseline="30000" dirty="0"/>
              <a:t>43 </a:t>
            </a:r>
            <a:r>
              <a:rPr lang="zh-CN" altLang="en-US" dirty="0"/>
              <a:t>众人都惧怕；使徒又行了许多奇事神蹟。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44 </a:t>
            </a:r>
            <a:r>
              <a:rPr lang="zh-CN" altLang="en-US" dirty="0"/>
              <a:t>信的人都在一处，凡物公用；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45 </a:t>
            </a:r>
            <a:r>
              <a:rPr lang="zh-CN" altLang="en-US" dirty="0"/>
              <a:t>并且卖了田产，家业，照各人所需用的分给各人。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46 </a:t>
            </a:r>
            <a:r>
              <a:rPr lang="zh-CN" altLang="en-US" dirty="0"/>
              <a:t>他们天天同心合意恒切的在殿里，且在家中擘饼，存着欢喜、诚实的心用饭，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47 </a:t>
            </a:r>
            <a:r>
              <a:rPr lang="zh-CN" altLang="en-US" dirty="0"/>
              <a:t>赞美神，得众民的喜爱。主将得救的人天天加给他们。</a:t>
            </a:r>
          </a:p>
          <a:p>
            <a:pPr marL="0" indent="0">
              <a:buNone/>
            </a:pPr>
            <a:endParaRPr lang="zh-SG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304288" y="675705"/>
            <a:ext cx="429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使徒时代天国的发展</a:t>
            </a:r>
            <a:endParaRPr lang="zh-SG" altLang="en-US" sz="32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09778" y="1101111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使徒行传</a:t>
            </a:r>
            <a:r>
              <a:rPr lang="en-US" altLang="zh-CN" sz="2800" dirty="0"/>
              <a:t>2:41-47</a:t>
            </a:r>
            <a:endParaRPr lang="zh-SG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3124" y="1338146"/>
            <a:ext cx="4210004" cy="5337421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2880"/>
              </a:lnSpc>
              <a:buNone/>
            </a:pPr>
            <a:r>
              <a:rPr lang="zh-CN" altLang="en-US" b="1" baseline="30000" dirty="0"/>
              <a:t> </a:t>
            </a:r>
            <a:r>
              <a:rPr lang="en-US" altLang="zh-CN" b="1" baseline="30000" dirty="0"/>
              <a:t>41 </a:t>
            </a:r>
            <a:r>
              <a:rPr lang="zh-CN" altLang="en-US" dirty="0"/>
              <a:t>于是 </a:t>
            </a:r>
            <a:r>
              <a:rPr lang="zh-CN" altLang="en-US" dirty="0">
                <a:solidFill>
                  <a:srgbClr val="FFC000"/>
                </a:solidFill>
              </a:rPr>
              <a:t>领受他话的人 </a:t>
            </a:r>
            <a:r>
              <a:rPr lang="zh-CN" altLang="en-US" dirty="0"/>
              <a:t>就受了洗。那一天，</a:t>
            </a:r>
            <a:r>
              <a:rPr lang="zh-CN" altLang="en-US" dirty="0">
                <a:solidFill>
                  <a:srgbClr val="FFC000"/>
                </a:solidFill>
              </a:rPr>
              <a:t>门徒 </a:t>
            </a:r>
            <a:r>
              <a:rPr lang="zh-CN" altLang="en-US" dirty="0"/>
              <a:t>约添了叁千人，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42 </a:t>
            </a:r>
            <a:r>
              <a:rPr lang="zh-CN" altLang="en-US" dirty="0"/>
              <a:t>都恒心遵守 </a:t>
            </a:r>
            <a:r>
              <a:rPr lang="zh-CN" altLang="en-US" dirty="0">
                <a:solidFill>
                  <a:srgbClr val="FFC000"/>
                </a:solidFill>
              </a:rPr>
              <a:t>使徒 </a:t>
            </a:r>
            <a:r>
              <a:rPr lang="zh-CN" altLang="en-US" dirty="0"/>
              <a:t>的教训，彼此交接，擘饼，祈祷。</a:t>
            </a:r>
            <a:br>
              <a:rPr lang="zh-CN" altLang="en-US" dirty="0"/>
            </a:br>
            <a:r>
              <a:rPr lang="zh-CN" altLang="en-US" b="1" baseline="30000" dirty="0"/>
              <a:t> </a:t>
            </a:r>
            <a:r>
              <a:rPr lang="en-US" altLang="zh-CN" b="1" baseline="30000" dirty="0"/>
              <a:t>43 </a:t>
            </a:r>
            <a:r>
              <a:rPr lang="zh-CN" altLang="en-US" dirty="0"/>
              <a:t>众人都惧怕；</a:t>
            </a:r>
            <a:r>
              <a:rPr lang="zh-CN" altLang="en-US" dirty="0">
                <a:solidFill>
                  <a:srgbClr val="FFC000"/>
                </a:solidFill>
              </a:rPr>
              <a:t>使徒 </a:t>
            </a:r>
            <a:r>
              <a:rPr lang="zh-CN" altLang="en-US" dirty="0"/>
              <a:t>又行了许多奇事神蹟。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44 </a:t>
            </a:r>
            <a:r>
              <a:rPr lang="zh-CN" altLang="en-US" dirty="0">
                <a:solidFill>
                  <a:srgbClr val="FFC000"/>
                </a:solidFill>
              </a:rPr>
              <a:t>信的人 </a:t>
            </a:r>
            <a:r>
              <a:rPr lang="zh-CN" altLang="en-US" dirty="0"/>
              <a:t>都在一处，凡物公用；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45 </a:t>
            </a:r>
            <a:r>
              <a:rPr lang="zh-CN" altLang="en-US" dirty="0"/>
              <a:t>并且卖了田产，家业，照各人所需用的分给各人。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46 </a:t>
            </a:r>
            <a:r>
              <a:rPr lang="zh-CN" altLang="en-US" dirty="0">
                <a:solidFill>
                  <a:srgbClr val="FFC000"/>
                </a:solidFill>
              </a:rPr>
              <a:t>他们 </a:t>
            </a:r>
            <a:r>
              <a:rPr lang="zh-CN" altLang="en-US" dirty="0"/>
              <a:t>天天同心合意恒切的在殿里，且在家中擘饼，存着欢喜、诚实的心用饭，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47 </a:t>
            </a:r>
            <a:r>
              <a:rPr lang="zh-CN" altLang="en-US" dirty="0"/>
              <a:t>赞美神，得 </a:t>
            </a:r>
            <a:r>
              <a:rPr lang="zh-CN" altLang="en-US" dirty="0">
                <a:solidFill>
                  <a:srgbClr val="FFC000"/>
                </a:solidFill>
              </a:rPr>
              <a:t>众民 </a:t>
            </a:r>
            <a:r>
              <a:rPr lang="zh-CN" altLang="en-US" dirty="0"/>
              <a:t>的喜爱。</a:t>
            </a:r>
            <a:r>
              <a:rPr lang="zh-CN" altLang="en-US" dirty="0">
                <a:solidFill>
                  <a:srgbClr val="FFC000"/>
                </a:solidFill>
              </a:rPr>
              <a:t>主 </a:t>
            </a:r>
            <a:r>
              <a:rPr lang="zh-CN" altLang="en-US" dirty="0"/>
              <a:t>将 </a:t>
            </a:r>
            <a:r>
              <a:rPr lang="zh-CN" altLang="en-US" dirty="0">
                <a:solidFill>
                  <a:srgbClr val="FFC000"/>
                </a:solidFill>
              </a:rPr>
              <a:t>得救的人 </a:t>
            </a:r>
            <a:r>
              <a:rPr lang="zh-CN" altLang="en-US" dirty="0"/>
              <a:t>天天加给他们。</a:t>
            </a:r>
          </a:p>
          <a:p>
            <a:pPr marL="0" indent="0">
              <a:buNone/>
            </a:pPr>
            <a:endParaRPr lang="zh-SG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304288" y="156130"/>
            <a:ext cx="429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使徒时代天国的发展</a:t>
            </a:r>
            <a:endParaRPr lang="zh-SG" altLang="en-US" sz="32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09778" y="406934"/>
            <a:ext cx="7886700" cy="987758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使徒行传</a:t>
            </a:r>
            <a:r>
              <a:rPr lang="en-US" altLang="zh-CN" sz="2800" dirty="0"/>
              <a:t>2:41-47</a:t>
            </a:r>
            <a:endParaRPr lang="zh-SG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5283823" y="1367518"/>
            <a:ext cx="3112655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rgbClr val="FFFF00"/>
                </a:solidFill>
              </a:rPr>
              <a:t>观察经文</a:t>
            </a:r>
            <a:endParaRPr lang="zh-SG" altLang="en-US" sz="2400" dirty="0">
              <a:solidFill>
                <a:srgbClr val="FFFF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68475" y="2003669"/>
            <a:ext cx="40324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</a:rPr>
              <a:t>人物（何人）：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1. </a:t>
            </a:r>
            <a:r>
              <a:rPr lang="zh-CN" altLang="en-US" sz="2400" dirty="0">
                <a:solidFill>
                  <a:srgbClr val="FFFF00"/>
                </a:solidFill>
              </a:rPr>
              <a:t>他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2. </a:t>
            </a:r>
            <a:r>
              <a:rPr lang="zh-CN" altLang="en-US" sz="2400" dirty="0">
                <a:solidFill>
                  <a:srgbClr val="FFFF00"/>
                </a:solidFill>
              </a:rPr>
              <a:t>领受他话的人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3. </a:t>
            </a:r>
            <a:r>
              <a:rPr lang="zh-CN" altLang="en-US" sz="2400" dirty="0">
                <a:solidFill>
                  <a:srgbClr val="FFFF00"/>
                </a:solidFill>
              </a:rPr>
              <a:t>使徒</a:t>
            </a:r>
            <a:r>
              <a:rPr lang="en-US" altLang="zh-CN" sz="2400" dirty="0">
                <a:solidFill>
                  <a:srgbClr val="FFFF00"/>
                </a:solidFill>
              </a:rPr>
              <a:t>(</a:t>
            </a:r>
            <a:r>
              <a:rPr lang="zh-CN" altLang="en-US" sz="2400" dirty="0">
                <a:solidFill>
                  <a:srgbClr val="FFFF00"/>
                </a:solidFill>
              </a:rPr>
              <a:t>们）</a:t>
            </a:r>
            <a:r>
              <a:rPr lang="en-US" altLang="zh-CN" dirty="0">
                <a:solidFill>
                  <a:schemeClr val="bg1"/>
                </a:solidFill>
              </a:rPr>
              <a:t>--</a:t>
            </a:r>
            <a:r>
              <a:rPr lang="zh-CN" altLang="en-US" dirty="0">
                <a:solidFill>
                  <a:schemeClr val="bg1"/>
                </a:solidFill>
              </a:rPr>
              <a:t>复数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en-US" altLang="zh-SG" sz="2400" dirty="0">
                <a:solidFill>
                  <a:srgbClr val="FFFF00"/>
                </a:solidFill>
              </a:rPr>
              <a:t>4. </a:t>
            </a:r>
            <a:r>
              <a:rPr lang="zh-CN" altLang="en-US" sz="2400" dirty="0">
                <a:solidFill>
                  <a:srgbClr val="FFFF00"/>
                </a:solidFill>
              </a:rPr>
              <a:t>信的人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5. </a:t>
            </a:r>
            <a:r>
              <a:rPr lang="zh-CN" altLang="en-US" sz="2400" dirty="0">
                <a:solidFill>
                  <a:srgbClr val="FFFF00"/>
                </a:solidFill>
              </a:rPr>
              <a:t>他们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6. </a:t>
            </a:r>
            <a:r>
              <a:rPr lang="zh-CN" altLang="en-US" sz="2400" dirty="0">
                <a:solidFill>
                  <a:srgbClr val="FFFF00"/>
                </a:solidFill>
              </a:rPr>
              <a:t>众民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7. </a:t>
            </a:r>
            <a:r>
              <a:rPr lang="zh-CN" altLang="en-US" sz="2400" dirty="0">
                <a:solidFill>
                  <a:srgbClr val="FFFF00"/>
                </a:solidFill>
              </a:rPr>
              <a:t>得救的人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8. </a:t>
            </a:r>
            <a:r>
              <a:rPr lang="zh-CN" altLang="en-US" sz="2400" dirty="0">
                <a:solidFill>
                  <a:srgbClr val="FFFF00"/>
                </a:solidFill>
              </a:rPr>
              <a:t>主</a:t>
            </a:r>
            <a:endParaRPr lang="zh-SG" altLang="en-US" sz="2400" dirty="0">
              <a:solidFill>
                <a:srgbClr val="FFFF00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5739274-F921-44D9-B6DC-C091AE317B0A}"/>
              </a:ext>
            </a:extLst>
          </p:cNvPr>
          <p:cNvSpPr/>
          <p:nvPr/>
        </p:nvSpPr>
        <p:spPr>
          <a:xfrm>
            <a:off x="1277257" y="1338146"/>
            <a:ext cx="1906210" cy="397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EC493699-7727-4471-BAAB-1743DBC8A039}"/>
              </a:ext>
            </a:extLst>
          </p:cNvPr>
          <p:cNvCxnSpPr/>
          <p:nvPr/>
        </p:nvCxnSpPr>
        <p:spPr>
          <a:xfrm>
            <a:off x="3183467" y="1751390"/>
            <a:ext cx="1685008" cy="79344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017B41C8-0CF1-465C-93CB-70C5E050F644}"/>
              </a:ext>
            </a:extLst>
          </p:cNvPr>
          <p:cNvSpPr/>
          <p:nvPr/>
        </p:nvSpPr>
        <p:spPr>
          <a:xfrm>
            <a:off x="2066794" y="2105258"/>
            <a:ext cx="758654" cy="397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7A9F951D-4E3C-4A93-B2E0-CE3E4E607A92}"/>
              </a:ext>
            </a:extLst>
          </p:cNvPr>
          <p:cNvCxnSpPr>
            <a:cxnSpLocks/>
          </p:cNvCxnSpPr>
          <p:nvPr/>
        </p:nvCxnSpPr>
        <p:spPr>
          <a:xfrm>
            <a:off x="2825448" y="2513833"/>
            <a:ext cx="2039121" cy="82904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CE855FFD-13FC-43A4-8946-24349E5D3AA1}"/>
              </a:ext>
            </a:extLst>
          </p:cNvPr>
          <p:cNvSpPr/>
          <p:nvPr/>
        </p:nvSpPr>
        <p:spPr>
          <a:xfrm>
            <a:off x="1277256" y="1736112"/>
            <a:ext cx="778933" cy="397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61B29FDA-7EC7-4998-A1D7-C12CC2F6DCDB}"/>
              </a:ext>
            </a:extLst>
          </p:cNvPr>
          <p:cNvCxnSpPr>
            <a:cxnSpLocks/>
          </p:cNvCxnSpPr>
          <p:nvPr/>
        </p:nvCxnSpPr>
        <p:spPr>
          <a:xfrm>
            <a:off x="2070700" y="2129001"/>
            <a:ext cx="2793869" cy="85934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B743CCF5-3B6E-4C87-9696-CF14A2CA1BDA}"/>
              </a:ext>
            </a:extLst>
          </p:cNvPr>
          <p:cNvSpPr/>
          <p:nvPr/>
        </p:nvSpPr>
        <p:spPr>
          <a:xfrm>
            <a:off x="2281788" y="2808814"/>
            <a:ext cx="758654" cy="397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479986E9-D08F-4A9F-8FCE-18EF4860AF36}"/>
              </a:ext>
            </a:extLst>
          </p:cNvPr>
          <p:cNvCxnSpPr>
            <a:cxnSpLocks/>
          </p:cNvCxnSpPr>
          <p:nvPr/>
        </p:nvCxnSpPr>
        <p:spPr>
          <a:xfrm>
            <a:off x="3040442" y="3017473"/>
            <a:ext cx="1824127" cy="3729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D929FC0D-703D-4914-B4ED-0C02C82C07D8}"/>
              </a:ext>
            </a:extLst>
          </p:cNvPr>
          <p:cNvSpPr/>
          <p:nvPr/>
        </p:nvSpPr>
        <p:spPr>
          <a:xfrm>
            <a:off x="2356152" y="3215214"/>
            <a:ext cx="965792" cy="397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2B9D8C5C-FA32-4754-8E01-8DFD8A3E2282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3321944" y="3575222"/>
            <a:ext cx="1546531" cy="13660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>
            <a:extLst>
              <a:ext uri="{FF2B5EF4-FFF2-40B4-BE49-F238E27FC236}">
                <a16:creationId xmlns:a16="http://schemas.microsoft.com/office/drawing/2014/main" id="{8AA993A3-ADDA-42D9-AF8E-A36642FD1EC6}"/>
              </a:ext>
            </a:extLst>
          </p:cNvPr>
          <p:cNvSpPr/>
          <p:nvPr/>
        </p:nvSpPr>
        <p:spPr>
          <a:xfrm>
            <a:off x="570895" y="4327593"/>
            <a:ext cx="657981" cy="397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58CAA162-1EAE-49E4-9C0C-802DA1F21A63}"/>
              </a:ext>
            </a:extLst>
          </p:cNvPr>
          <p:cNvCxnSpPr>
            <a:cxnSpLocks/>
          </p:cNvCxnSpPr>
          <p:nvPr/>
        </p:nvCxnSpPr>
        <p:spPr>
          <a:xfrm flipV="1">
            <a:off x="1228876" y="4038739"/>
            <a:ext cx="3552023" cy="46199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DB3133F2-3049-4D47-A428-AAB7DF671C3C}"/>
              </a:ext>
            </a:extLst>
          </p:cNvPr>
          <p:cNvSpPr/>
          <p:nvPr/>
        </p:nvSpPr>
        <p:spPr>
          <a:xfrm>
            <a:off x="243123" y="5389169"/>
            <a:ext cx="724495" cy="397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23616116-7010-46A9-B17C-F38F2AD95840}"/>
              </a:ext>
            </a:extLst>
          </p:cNvPr>
          <p:cNvCxnSpPr>
            <a:cxnSpLocks/>
          </p:cNvCxnSpPr>
          <p:nvPr/>
        </p:nvCxnSpPr>
        <p:spPr>
          <a:xfrm flipV="1">
            <a:off x="972512" y="4445139"/>
            <a:ext cx="3798891" cy="98681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221C89BC-6BED-4A7C-9217-D81C511DBA43}"/>
              </a:ext>
            </a:extLst>
          </p:cNvPr>
          <p:cNvSpPr/>
          <p:nvPr/>
        </p:nvSpPr>
        <p:spPr>
          <a:xfrm>
            <a:off x="2930269" y="5406494"/>
            <a:ext cx="1164940" cy="397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114FE08D-6F05-4635-86DF-0392E89E5343}"/>
              </a:ext>
            </a:extLst>
          </p:cNvPr>
          <p:cNvCxnSpPr>
            <a:cxnSpLocks/>
          </p:cNvCxnSpPr>
          <p:nvPr/>
        </p:nvCxnSpPr>
        <p:spPr>
          <a:xfrm flipV="1">
            <a:off x="4124200" y="4847466"/>
            <a:ext cx="656699" cy="55902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AAD0B76C-4504-4609-9286-9396272B3A1F}"/>
              </a:ext>
            </a:extLst>
          </p:cNvPr>
          <p:cNvSpPr/>
          <p:nvPr/>
        </p:nvSpPr>
        <p:spPr>
          <a:xfrm>
            <a:off x="2030207" y="5406494"/>
            <a:ext cx="503162" cy="397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CBCC0F15-9F3A-43C5-AD73-5DD57F351506}"/>
              </a:ext>
            </a:extLst>
          </p:cNvPr>
          <p:cNvCxnSpPr>
            <a:cxnSpLocks/>
          </p:cNvCxnSpPr>
          <p:nvPr/>
        </p:nvCxnSpPr>
        <p:spPr>
          <a:xfrm flipV="1">
            <a:off x="2533369" y="5247542"/>
            <a:ext cx="2157505" cy="14286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02856" y="177049"/>
            <a:ext cx="429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使徒时代天国的发展</a:t>
            </a:r>
            <a:endParaRPr lang="zh-SG" altLang="en-US" sz="32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09778" y="406934"/>
            <a:ext cx="7886700" cy="987758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使徒行传</a:t>
            </a:r>
            <a:r>
              <a:rPr lang="en-US" altLang="zh-CN" sz="2800" dirty="0"/>
              <a:t>2:41-47</a:t>
            </a:r>
            <a:endParaRPr lang="zh-SG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5283823" y="1367518"/>
            <a:ext cx="3112655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rgbClr val="FFFF00"/>
                </a:solidFill>
              </a:rPr>
              <a:t>观察经文</a:t>
            </a:r>
            <a:endParaRPr lang="zh-SG" altLang="en-US" sz="2400" dirty="0">
              <a:solidFill>
                <a:srgbClr val="FFFF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68475" y="2021305"/>
            <a:ext cx="40324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</a:rPr>
              <a:t>人物（何人）：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1. </a:t>
            </a:r>
            <a:r>
              <a:rPr lang="zh-CN" altLang="en-US" sz="2400" dirty="0">
                <a:solidFill>
                  <a:srgbClr val="FFFF00"/>
                </a:solidFill>
              </a:rPr>
              <a:t>他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CN" altLang="en-US" sz="2400" dirty="0">
                <a:solidFill>
                  <a:srgbClr val="FFFF00"/>
                </a:solidFill>
              </a:rPr>
              <a:t>彼得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2. </a:t>
            </a:r>
            <a:r>
              <a:rPr lang="zh-CN" altLang="en-US" sz="2400" dirty="0">
                <a:solidFill>
                  <a:srgbClr val="FFFF00"/>
                </a:solidFill>
              </a:rPr>
              <a:t>领受他话的人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CN" altLang="en-US" sz="2400" dirty="0">
                <a:solidFill>
                  <a:srgbClr val="FFFF00"/>
                </a:solidFill>
              </a:rPr>
              <a:t>新门徒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3. </a:t>
            </a:r>
            <a:r>
              <a:rPr lang="zh-CN" altLang="en-US" sz="2400" dirty="0">
                <a:solidFill>
                  <a:srgbClr val="FFFF00"/>
                </a:solidFill>
              </a:rPr>
              <a:t>使徒</a:t>
            </a:r>
            <a:r>
              <a:rPr lang="en-US" altLang="zh-CN" sz="2400" dirty="0">
                <a:solidFill>
                  <a:srgbClr val="FFFF00"/>
                </a:solidFill>
              </a:rPr>
              <a:t>(</a:t>
            </a:r>
            <a:r>
              <a:rPr lang="zh-CN" altLang="en-US" sz="2400" dirty="0">
                <a:solidFill>
                  <a:srgbClr val="FFFF00"/>
                </a:solidFill>
              </a:rPr>
              <a:t>们）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CN" altLang="en-US" sz="2400" dirty="0">
                <a:solidFill>
                  <a:srgbClr val="FFFF00"/>
                </a:solidFill>
              </a:rPr>
              <a:t>包括其他使徒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SG" sz="2400" dirty="0">
                <a:solidFill>
                  <a:srgbClr val="FFFF00"/>
                </a:solidFill>
              </a:rPr>
              <a:t>4. </a:t>
            </a:r>
            <a:r>
              <a:rPr lang="zh-CN" altLang="en-US" sz="2400" dirty="0">
                <a:solidFill>
                  <a:srgbClr val="FFFF00"/>
                </a:solidFill>
              </a:rPr>
              <a:t>信的人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CN" altLang="en-US" sz="2400" dirty="0">
                <a:solidFill>
                  <a:srgbClr val="FFFF00"/>
                </a:solidFill>
              </a:rPr>
              <a:t>新门徒</a:t>
            </a:r>
            <a:r>
              <a:rPr lang="en-US" altLang="zh-CN" sz="2400" dirty="0">
                <a:solidFill>
                  <a:srgbClr val="FFFF00"/>
                </a:solidFill>
              </a:rPr>
              <a:t>+</a:t>
            </a:r>
            <a:r>
              <a:rPr lang="zh-CN" altLang="en-US" sz="2400" dirty="0">
                <a:solidFill>
                  <a:srgbClr val="FFFF00"/>
                </a:solidFill>
              </a:rPr>
              <a:t>旧门徒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5. </a:t>
            </a:r>
            <a:r>
              <a:rPr lang="zh-CN" altLang="en-US" sz="2400" dirty="0">
                <a:solidFill>
                  <a:srgbClr val="FFFF00"/>
                </a:solidFill>
              </a:rPr>
              <a:t>他们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CN" altLang="en-US" sz="2400" dirty="0">
                <a:solidFill>
                  <a:srgbClr val="FFFF00"/>
                </a:solidFill>
              </a:rPr>
              <a:t>（同</a:t>
            </a:r>
            <a:r>
              <a:rPr lang="en-US" altLang="zh-CN" sz="2400" dirty="0">
                <a:solidFill>
                  <a:srgbClr val="FFFF00"/>
                </a:solidFill>
              </a:rPr>
              <a:t>4.</a:t>
            </a:r>
            <a:r>
              <a:rPr lang="zh-CN" altLang="en-US" sz="2400" dirty="0">
                <a:solidFill>
                  <a:srgbClr val="FFFF00"/>
                </a:solidFill>
              </a:rPr>
              <a:t>）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6. </a:t>
            </a:r>
            <a:r>
              <a:rPr lang="zh-CN" altLang="en-US" sz="2400" dirty="0">
                <a:solidFill>
                  <a:srgbClr val="FFFF00"/>
                </a:solidFill>
              </a:rPr>
              <a:t>众民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CN" altLang="en-US" sz="2400" dirty="0">
                <a:solidFill>
                  <a:srgbClr val="FFFF00"/>
                </a:solidFill>
              </a:rPr>
              <a:t>当时在耶城的民众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7. </a:t>
            </a:r>
            <a:r>
              <a:rPr lang="zh-CN" altLang="en-US" sz="2400" dirty="0">
                <a:solidFill>
                  <a:srgbClr val="FFFF00"/>
                </a:solidFill>
              </a:rPr>
              <a:t>得救的人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CN" altLang="en-US" sz="2400" dirty="0">
                <a:solidFill>
                  <a:srgbClr val="FFFF00"/>
                </a:solidFill>
              </a:rPr>
              <a:t>后来加入的人民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8. </a:t>
            </a:r>
            <a:r>
              <a:rPr lang="zh-CN" altLang="en-US" sz="2400" dirty="0">
                <a:solidFill>
                  <a:srgbClr val="FFFF00"/>
                </a:solidFill>
              </a:rPr>
              <a:t>主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CN" altLang="en-US" sz="2400" dirty="0">
                <a:solidFill>
                  <a:srgbClr val="FFFF00"/>
                </a:solidFill>
              </a:rPr>
              <a:t>主耶稣</a:t>
            </a:r>
            <a:endParaRPr lang="zh-SG" altLang="en-US" sz="2400" dirty="0">
              <a:solidFill>
                <a:srgbClr val="FFFF00"/>
              </a:solidFill>
            </a:endParaRPr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43124" y="1319798"/>
            <a:ext cx="4210004" cy="51312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b="1" baseline="30000" dirty="0"/>
          </a:p>
          <a:p>
            <a:pPr marL="0" indent="0">
              <a:buNone/>
            </a:pPr>
            <a:r>
              <a:rPr lang="zh-CN" altLang="en-US" b="1" baseline="30000" dirty="0"/>
              <a:t> </a:t>
            </a:r>
            <a:r>
              <a:rPr lang="en-US" altLang="zh-CN" b="1" baseline="30000" dirty="0"/>
              <a:t>41 </a:t>
            </a:r>
            <a:r>
              <a:rPr lang="zh-CN" altLang="en-US" dirty="0"/>
              <a:t>于是</a:t>
            </a:r>
            <a:r>
              <a:rPr lang="zh-CN" altLang="en-US" dirty="0">
                <a:solidFill>
                  <a:srgbClr val="FFC000"/>
                </a:solidFill>
              </a:rPr>
              <a:t>领受他话的人</a:t>
            </a:r>
            <a:r>
              <a:rPr lang="zh-CN" altLang="en-US" dirty="0"/>
              <a:t>就受了洗。那一天，</a:t>
            </a:r>
            <a:r>
              <a:rPr lang="zh-CN" altLang="en-US" dirty="0">
                <a:solidFill>
                  <a:srgbClr val="FFC000"/>
                </a:solidFill>
              </a:rPr>
              <a:t>门徒</a:t>
            </a:r>
            <a:r>
              <a:rPr lang="zh-CN" altLang="en-US" dirty="0"/>
              <a:t>约添了叁千人，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42 </a:t>
            </a:r>
            <a:r>
              <a:rPr lang="zh-CN" altLang="en-US" dirty="0"/>
              <a:t>都恒心遵守</a:t>
            </a:r>
            <a:r>
              <a:rPr lang="zh-CN" altLang="en-US" dirty="0">
                <a:solidFill>
                  <a:srgbClr val="FFC000"/>
                </a:solidFill>
              </a:rPr>
              <a:t>使徒</a:t>
            </a:r>
            <a:r>
              <a:rPr lang="zh-CN" altLang="en-US" dirty="0"/>
              <a:t>的教训，彼此交接，擘饼，祈祷。</a:t>
            </a:r>
            <a:br>
              <a:rPr lang="zh-CN" altLang="en-US" dirty="0"/>
            </a:br>
            <a:r>
              <a:rPr lang="zh-CN" altLang="en-US" b="1" baseline="30000" dirty="0"/>
              <a:t> </a:t>
            </a:r>
            <a:r>
              <a:rPr lang="en-US" altLang="zh-CN" b="1" baseline="30000" dirty="0"/>
              <a:t>43 </a:t>
            </a:r>
            <a:r>
              <a:rPr lang="zh-CN" altLang="en-US" dirty="0"/>
              <a:t>众人都惧怕；</a:t>
            </a:r>
            <a:r>
              <a:rPr lang="zh-CN" altLang="en-US" dirty="0">
                <a:solidFill>
                  <a:srgbClr val="FFC000"/>
                </a:solidFill>
              </a:rPr>
              <a:t>使徒</a:t>
            </a:r>
            <a:r>
              <a:rPr lang="zh-CN" altLang="en-US" dirty="0"/>
              <a:t>又行了许多奇事神蹟。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44 </a:t>
            </a:r>
            <a:r>
              <a:rPr lang="zh-CN" altLang="en-US" dirty="0">
                <a:solidFill>
                  <a:srgbClr val="FFC000"/>
                </a:solidFill>
              </a:rPr>
              <a:t>信的人</a:t>
            </a:r>
            <a:r>
              <a:rPr lang="zh-CN" altLang="en-US" dirty="0"/>
              <a:t>都在一处，凡物公用；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45 </a:t>
            </a:r>
            <a:r>
              <a:rPr lang="zh-CN" altLang="en-US" dirty="0"/>
              <a:t>并且卖了田产，家业，照各人所需用的分给各人。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46 </a:t>
            </a:r>
            <a:r>
              <a:rPr lang="zh-CN" altLang="en-US" dirty="0">
                <a:solidFill>
                  <a:srgbClr val="FFC000"/>
                </a:solidFill>
              </a:rPr>
              <a:t>他们</a:t>
            </a:r>
            <a:r>
              <a:rPr lang="zh-CN" altLang="en-US" dirty="0"/>
              <a:t>天天同心合意恒切的在殿里，且在家中擘饼，存着欢喜、诚实的心用饭，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47 </a:t>
            </a:r>
            <a:r>
              <a:rPr lang="zh-CN" altLang="en-US" dirty="0"/>
              <a:t>赞美神，得</a:t>
            </a:r>
            <a:r>
              <a:rPr lang="zh-CN" altLang="en-US" dirty="0">
                <a:solidFill>
                  <a:srgbClr val="FFC000"/>
                </a:solidFill>
              </a:rPr>
              <a:t>众民</a:t>
            </a:r>
            <a:r>
              <a:rPr lang="zh-CN" altLang="en-US" dirty="0"/>
              <a:t>的喜爱。主将</a:t>
            </a:r>
            <a:r>
              <a:rPr lang="zh-CN" altLang="en-US" dirty="0">
                <a:solidFill>
                  <a:srgbClr val="FFC000"/>
                </a:solidFill>
              </a:rPr>
              <a:t>得救的人</a:t>
            </a:r>
            <a:r>
              <a:rPr lang="zh-CN" altLang="en-US" dirty="0"/>
              <a:t>天天加给他们。</a:t>
            </a:r>
          </a:p>
          <a:p>
            <a:pPr marL="0" indent="0">
              <a:buNone/>
            </a:pPr>
            <a:endParaRPr lang="zh-SG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48126" y="108410"/>
            <a:ext cx="429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使徒时代天国的发展</a:t>
            </a:r>
            <a:endParaRPr lang="zh-SG" altLang="en-US" sz="32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09778" y="406934"/>
            <a:ext cx="7886700" cy="987758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使徒行传</a:t>
            </a:r>
            <a:r>
              <a:rPr lang="en-US" altLang="zh-CN" sz="2800" dirty="0"/>
              <a:t>2:41-47</a:t>
            </a:r>
            <a:endParaRPr lang="zh-SG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5283823" y="1367518"/>
            <a:ext cx="3112655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00"/>
                </a:solidFill>
              </a:rPr>
              <a:t>观察经文</a:t>
            </a:r>
            <a:endParaRPr lang="zh-SG" altLang="en-US" sz="2400" dirty="0">
              <a:solidFill>
                <a:srgbClr val="FFFF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68475" y="2021305"/>
            <a:ext cx="4032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</a:rPr>
              <a:t>时间（何时）：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1. </a:t>
            </a:r>
            <a:r>
              <a:rPr lang="zh-CN" altLang="en-US" sz="2400" dirty="0">
                <a:solidFill>
                  <a:srgbClr val="FFFF00"/>
                </a:solidFill>
              </a:rPr>
              <a:t>那一天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CN" altLang="en-US" sz="2400" dirty="0">
                <a:solidFill>
                  <a:srgbClr val="FFFF00"/>
                </a:solidFill>
              </a:rPr>
              <a:t>五旬节（</a:t>
            </a:r>
            <a:r>
              <a:rPr lang="en-US" altLang="zh-CN" sz="2400" dirty="0">
                <a:solidFill>
                  <a:srgbClr val="FFFF00"/>
                </a:solidFill>
              </a:rPr>
              <a:t>2:1</a:t>
            </a:r>
            <a:r>
              <a:rPr lang="zh-CN" altLang="en-US" sz="2400" dirty="0">
                <a:solidFill>
                  <a:srgbClr val="FFFF00"/>
                </a:solidFill>
              </a:rPr>
              <a:t>）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2. </a:t>
            </a:r>
            <a:r>
              <a:rPr lang="zh-CN" altLang="en-US" sz="2400" dirty="0">
                <a:solidFill>
                  <a:srgbClr val="FFFF00"/>
                </a:solidFill>
              </a:rPr>
              <a:t>时辰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SG" altLang="en-US" sz="2400" dirty="0">
                <a:solidFill>
                  <a:srgbClr val="FFFF00"/>
                </a:solidFill>
              </a:rPr>
              <a:t>巳初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CN" altLang="en-US" sz="2400" dirty="0">
                <a:solidFill>
                  <a:srgbClr val="FFFF00"/>
                </a:solidFill>
              </a:rPr>
              <a:t>早上九点钟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3. </a:t>
            </a:r>
            <a:r>
              <a:rPr lang="zh-CN" altLang="en-US" sz="2400" dirty="0">
                <a:solidFill>
                  <a:srgbClr val="FFFF00"/>
                </a:solidFill>
              </a:rPr>
              <a:t>天天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CN" altLang="en-US" sz="2400" dirty="0">
                <a:solidFill>
                  <a:srgbClr val="FFFF00"/>
                </a:solidFill>
              </a:rPr>
              <a:t>接下来的日子</a:t>
            </a:r>
            <a:endParaRPr lang="zh-SG" altLang="en-US" sz="2400" dirty="0">
              <a:solidFill>
                <a:srgbClr val="FFFF00"/>
              </a:solidFill>
            </a:endParaRPr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43124" y="1319798"/>
            <a:ext cx="4210004" cy="51312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b="1" baseline="30000" dirty="0"/>
          </a:p>
          <a:p>
            <a:pPr marL="0" indent="0">
              <a:buNone/>
            </a:pPr>
            <a:r>
              <a:rPr lang="zh-CN" altLang="en-US" b="1" baseline="30000" dirty="0"/>
              <a:t> </a:t>
            </a:r>
            <a:r>
              <a:rPr lang="en-US" altLang="zh-CN" b="1" baseline="30000" dirty="0"/>
              <a:t>41 </a:t>
            </a:r>
            <a:r>
              <a:rPr lang="zh-CN" altLang="en-US" dirty="0"/>
              <a:t>于是</a:t>
            </a:r>
            <a:r>
              <a:rPr lang="zh-CN" altLang="en-US" dirty="0">
                <a:solidFill>
                  <a:srgbClr val="FFC000"/>
                </a:solidFill>
              </a:rPr>
              <a:t>领受他话的人</a:t>
            </a:r>
            <a:r>
              <a:rPr lang="zh-CN" altLang="en-US" dirty="0"/>
              <a:t>就受了洗。</a:t>
            </a:r>
            <a:r>
              <a:rPr lang="zh-CN" altLang="en-US" dirty="0">
                <a:solidFill>
                  <a:srgbClr val="FFC000"/>
                </a:solidFill>
              </a:rPr>
              <a:t>那一天</a:t>
            </a:r>
            <a:r>
              <a:rPr lang="zh-CN" altLang="en-US" dirty="0"/>
              <a:t>，门徒约添了叁千人，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42 </a:t>
            </a:r>
            <a:r>
              <a:rPr lang="zh-CN" altLang="en-US" dirty="0"/>
              <a:t>都恒心遵守使徒的教训，彼此交接，擘饼，祈祷。</a:t>
            </a:r>
            <a:br>
              <a:rPr lang="zh-CN" altLang="en-US" dirty="0"/>
            </a:br>
            <a:r>
              <a:rPr lang="zh-CN" altLang="en-US" b="1" baseline="30000" dirty="0"/>
              <a:t> </a:t>
            </a:r>
            <a:r>
              <a:rPr lang="en-US" altLang="zh-CN" b="1" baseline="30000" dirty="0"/>
              <a:t>43 </a:t>
            </a:r>
            <a:r>
              <a:rPr lang="zh-CN" altLang="en-US" dirty="0"/>
              <a:t>众人都惧怕；使徒又行了许多奇事神蹟。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44 </a:t>
            </a:r>
            <a:r>
              <a:rPr lang="zh-CN" altLang="en-US" dirty="0">
                <a:solidFill>
                  <a:srgbClr val="FFC000"/>
                </a:solidFill>
              </a:rPr>
              <a:t>信的人都在一处</a:t>
            </a:r>
            <a:r>
              <a:rPr lang="zh-CN" altLang="en-US" dirty="0"/>
              <a:t>，凡物公用；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45 </a:t>
            </a:r>
            <a:r>
              <a:rPr lang="zh-CN" altLang="en-US" dirty="0"/>
              <a:t>并且卖了田产，家业，照各人所需用的分给各人。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46 </a:t>
            </a:r>
            <a:r>
              <a:rPr lang="zh-CN" altLang="en-US" dirty="0"/>
              <a:t>他们</a:t>
            </a:r>
            <a:r>
              <a:rPr lang="zh-CN" altLang="en-US" dirty="0">
                <a:solidFill>
                  <a:srgbClr val="FFC000"/>
                </a:solidFill>
              </a:rPr>
              <a:t>天天</a:t>
            </a:r>
            <a:r>
              <a:rPr lang="zh-CN" altLang="en-US" dirty="0"/>
              <a:t>同心合意恒切的在殿里，且在家中擘饼，存着欢喜、诚实的心用饭，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47 </a:t>
            </a:r>
            <a:r>
              <a:rPr lang="zh-CN" altLang="en-US" dirty="0"/>
              <a:t>赞美神，得众民的喜爱。主将得救的人天天加给他们。</a:t>
            </a:r>
          </a:p>
          <a:p>
            <a:pPr marL="0" indent="0">
              <a:buNone/>
            </a:pPr>
            <a:endParaRPr lang="zh-SG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868475" y="3788501"/>
            <a:ext cx="4032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</a:rPr>
              <a:t>事件（何事）：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1. </a:t>
            </a:r>
            <a:r>
              <a:rPr lang="zh-CN" altLang="en-US" sz="2400" dirty="0">
                <a:solidFill>
                  <a:srgbClr val="FFFF00"/>
                </a:solidFill>
              </a:rPr>
              <a:t>彼得讲道（</a:t>
            </a:r>
            <a:r>
              <a:rPr lang="en-US" altLang="zh-CN" sz="2400" dirty="0">
                <a:solidFill>
                  <a:srgbClr val="FFFF00"/>
                </a:solidFill>
              </a:rPr>
              <a:t>2:14-35</a:t>
            </a:r>
            <a:r>
              <a:rPr lang="zh-CN" altLang="en-US" sz="2400" dirty="0">
                <a:solidFill>
                  <a:srgbClr val="FFFF00"/>
                </a:solidFill>
              </a:rPr>
              <a:t>）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2. </a:t>
            </a:r>
            <a:r>
              <a:rPr lang="zh-CN" altLang="en-US" sz="2400" dirty="0">
                <a:solidFill>
                  <a:srgbClr val="FFFF00"/>
                </a:solidFill>
              </a:rPr>
              <a:t>众人听后回应（</a:t>
            </a:r>
            <a:r>
              <a:rPr lang="en-US" altLang="zh-CN" sz="2400" dirty="0">
                <a:solidFill>
                  <a:srgbClr val="FFFF00"/>
                </a:solidFill>
              </a:rPr>
              <a:t>2:37</a:t>
            </a:r>
            <a:r>
              <a:rPr lang="zh-CN" altLang="en-US" sz="2400" dirty="0">
                <a:solidFill>
                  <a:srgbClr val="FFFF00"/>
                </a:solidFill>
              </a:rPr>
              <a:t>）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3. </a:t>
            </a:r>
            <a:r>
              <a:rPr lang="zh-CN" altLang="en-US" sz="2400" dirty="0">
                <a:solidFill>
                  <a:srgbClr val="FFFF00"/>
                </a:solidFill>
              </a:rPr>
              <a:t>初代教会的生活</a:t>
            </a:r>
            <a:endParaRPr lang="zh-SG" alt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ç¸å³å¾ç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56"/>
          <a:stretch>
            <a:fillRect/>
          </a:stretch>
        </p:blipFill>
        <p:spPr bwMode="auto">
          <a:xfrm>
            <a:off x="415636" y="193963"/>
            <a:ext cx="5769551" cy="647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: 圆角 3"/>
          <p:cNvSpPr/>
          <p:nvPr/>
        </p:nvSpPr>
        <p:spPr>
          <a:xfrm>
            <a:off x="757382" y="2262909"/>
            <a:ext cx="1496291" cy="3140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SG" altLang="en-US"/>
          </a:p>
        </p:txBody>
      </p:sp>
      <p:sp>
        <p:nvSpPr>
          <p:cNvPr id="6" name="矩形: 圆角 5"/>
          <p:cNvSpPr/>
          <p:nvPr/>
        </p:nvSpPr>
        <p:spPr>
          <a:xfrm>
            <a:off x="999834" y="2576945"/>
            <a:ext cx="1327729" cy="2216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SG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769384" y="5982818"/>
            <a:ext cx="200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耶路撒冷城</a:t>
            </a:r>
            <a:endParaRPr lang="zh-SG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24073" y="3519055"/>
            <a:ext cx="200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圣殿</a:t>
            </a:r>
            <a:endParaRPr lang="zh-SG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85187" y="314297"/>
            <a:ext cx="2786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</a:rPr>
              <a:t>地点（何地）：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1. </a:t>
            </a:r>
            <a:r>
              <a:rPr lang="zh-CN" altLang="en-US" sz="2400" dirty="0">
                <a:solidFill>
                  <a:srgbClr val="FFFF00"/>
                </a:solidFill>
              </a:rPr>
              <a:t>耶路撒冷（</a:t>
            </a:r>
            <a:r>
              <a:rPr lang="en-US" altLang="zh-CN" sz="2400" dirty="0">
                <a:solidFill>
                  <a:srgbClr val="FFFF00"/>
                </a:solidFill>
              </a:rPr>
              <a:t>2:14</a:t>
            </a:r>
            <a:r>
              <a:rPr lang="zh-CN" altLang="en-US" sz="2400" dirty="0">
                <a:solidFill>
                  <a:srgbClr val="FFFF00"/>
                </a:solidFill>
              </a:rPr>
              <a:t>）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2. </a:t>
            </a:r>
            <a:r>
              <a:rPr lang="zh-CN" altLang="en-US" sz="2400" dirty="0">
                <a:solidFill>
                  <a:srgbClr val="FFFF00"/>
                </a:solidFill>
              </a:rPr>
              <a:t>殿里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CN" altLang="en-US" sz="2400" dirty="0">
                <a:solidFill>
                  <a:srgbClr val="FFFF00"/>
                </a:solidFill>
              </a:rPr>
              <a:t>希律圣殿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3. </a:t>
            </a:r>
            <a:r>
              <a:rPr lang="zh-CN" altLang="en-US" sz="2400" dirty="0">
                <a:solidFill>
                  <a:srgbClr val="FFFF00"/>
                </a:solidFill>
              </a:rPr>
              <a:t>家中</a:t>
            </a:r>
            <a:r>
              <a:rPr lang="en-US" altLang="zh-CN" sz="2400" dirty="0">
                <a:solidFill>
                  <a:srgbClr val="FFFF00"/>
                </a:solidFill>
              </a:rPr>
              <a:t>=</a:t>
            </a:r>
            <a:r>
              <a:rPr lang="zh-CN" altLang="en-US" sz="2400" dirty="0">
                <a:solidFill>
                  <a:srgbClr val="FFFF00"/>
                </a:solidFill>
              </a:rPr>
              <a:t>信徒的家里</a:t>
            </a:r>
            <a:endParaRPr lang="zh-SG" altLang="en-US" sz="2400" dirty="0">
              <a:solidFill>
                <a:srgbClr val="FFFF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769385" y="4355435"/>
            <a:ext cx="200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信徒家里</a:t>
            </a:r>
            <a:endParaRPr lang="zh-SG" altLang="en-US" sz="2400" dirty="0">
              <a:solidFill>
                <a:schemeClr val="bg1"/>
              </a:solidFill>
            </a:endParaRPr>
          </a:p>
        </p:txBody>
      </p:sp>
      <p:cxnSp>
        <p:nvCxnSpPr>
          <p:cNvPr id="12" name="直接箭头连接符 11"/>
          <p:cNvCxnSpPr>
            <a:stCxn id="10" idx="1"/>
          </p:cNvCxnSpPr>
          <p:nvPr/>
        </p:nvCxnSpPr>
        <p:spPr>
          <a:xfrm flipH="1" flipV="1">
            <a:off x="2992582" y="3519055"/>
            <a:ext cx="3776803" cy="10672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 flipV="1">
            <a:off x="3994727" y="5468757"/>
            <a:ext cx="2774657" cy="7526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8" idx="1"/>
          </p:cNvCxnSpPr>
          <p:nvPr/>
        </p:nvCxnSpPr>
        <p:spPr>
          <a:xfrm flipH="1" flipV="1">
            <a:off x="4537319" y="3126840"/>
            <a:ext cx="2186754" cy="6230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04288" y="156130"/>
            <a:ext cx="429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使徒时代天国的发展</a:t>
            </a:r>
            <a:endParaRPr lang="zh-SG" altLang="en-US" sz="3200" dirty="0">
              <a:solidFill>
                <a:srgbClr val="FFC000"/>
              </a:solidFill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09778" y="406934"/>
            <a:ext cx="7886700" cy="987758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使徒行传</a:t>
            </a:r>
            <a:r>
              <a:rPr lang="en-US" altLang="zh-CN" sz="2800" dirty="0"/>
              <a:t>2:41-47</a:t>
            </a:r>
            <a:endParaRPr lang="zh-SG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5283823" y="1367518"/>
            <a:ext cx="3112655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FFFF00"/>
                </a:solidFill>
              </a:rPr>
              <a:t>观察经文</a:t>
            </a:r>
            <a:endParaRPr lang="zh-SG" altLang="en-US" sz="2400" dirty="0">
              <a:solidFill>
                <a:srgbClr val="FFFF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68475" y="2021305"/>
            <a:ext cx="4032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</a:rPr>
              <a:t>事件的转折（何因）：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1. </a:t>
            </a:r>
            <a:r>
              <a:rPr lang="zh-CN" altLang="en-US" sz="2400" dirty="0">
                <a:solidFill>
                  <a:srgbClr val="FFFF00"/>
                </a:solidFill>
              </a:rPr>
              <a:t>众人听道觉得扎心（</a:t>
            </a:r>
            <a:r>
              <a:rPr lang="en-US" altLang="zh-CN" sz="2400" dirty="0">
                <a:solidFill>
                  <a:srgbClr val="FFFF00"/>
                </a:solidFill>
              </a:rPr>
              <a:t>2:37</a:t>
            </a:r>
            <a:r>
              <a:rPr lang="zh-CN" altLang="en-US" sz="2400" dirty="0">
                <a:solidFill>
                  <a:srgbClr val="FFFF00"/>
                </a:solidFill>
              </a:rPr>
              <a:t>）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2. </a:t>
            </a:r>
            <a:r>
              <a:rPr lang="zh-CN" altLang="en-US" sz="2400" dirty="0">
                <a:solidFill>
                  <a:srgbClr val="FFFF00"/>
                </a:solidFill>
              </a:rPr>
              <a:t>受洗作门徒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3. </a:t>
            </a:r>
            <a:r>
              <a:rPr lang="zh-CN" altLang="en-US" sz="2400" dirty="0">
                <a:solidFill>
                  <a:srgbClr val="FFFF00"/>
                </a:solidFill>
              </a:rPr>
              <a:t>恒心遵守使徒的教训</a:t>
            </a:r>
            <a:endParaRPr lang="zh-SG" altLang="en-US" sz="2400" dirty="0">
              <a:solidFill>
                <a:srgbClr val="FFFF00"/>
              </a:solidFill>
            </a:endParaRPr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43124" y="1319798"/>
            <a:ext cx="4210004" cy="51312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b="1" baseline="30000" dirty="0"/>
          </a:p>
          <a:p>
            <a:pPr marL="0" indent="0">
              <a:buNone/>
            </a:pPr>
            <a:r>
              <a:rPr lang="zh-CN" altLang="en-US" b="1" baseline="30000" dirty="0"/>
              <a:t> </a:t>
            </a:r>
            <a:r>
              <a:rPr lang="en-US" altLang="zh-CN" b="1" baseline="30000" dirty="0"/>
              <a:t>41 </a:t>
            </a:r>
            <a:r>
              <a:rPr lang="zh-CN" altLang="en-US" dirty="0"/>
              <a:t>于是</a:t>
            </a:r>
            <a:r>
              <a:rPr lang="zh-CN" altLang="en-US" dirty="0">
                <a:solidFill>
                  <a:srgbClr val="FFC000"/>
                </a:solidFill>
              </a:rPr>
              <a:t>领受他话的人就受了洗</a:t>
            </a:r>
            <a:r>
              <a:rPr lang="zh-CN" altLang="en-US" dirty="0"/>
              <a:t>。那一天，门徒约添了叁千人，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42 </a:t>
            </a:r>
            <a:r>
              <a:rPr lang="zh-CN" altLang="en-US" dirty="0"/>
              <a:t>都</a:t>
            </a:r>
            <a:r>
              <a:rPr lang="zh-CN" altLang="en-US" dirty="0">
                <a:solidFill>
                  <a:srgbClr val="FFC000"/>
                </a:solidFill>
              </a:rPr>
              <a:t>恒心遵守使徒的教训</a:t>
            </a:r>
            <a:r>
              <a:rPr lang="zh-CN" altLang="en-US" dirty="0"/>
              <a:t>，彼此交接，擘饼，祈祷。</a:t>
            </a:r>
            <a:br>
              <a:rPr lang="zh-CN" altLang="en-US" dirty="0"/>
            </a:br>
            <a:r>
              <a:rPr lang="zh-CN" altLang="en-US" b="1" baseline="30000" dirty="0"/>
              <a:t> </a:t>
            </a:r>
            <a:r>
              <a:rPr lang="en-US" altLang="zh-CN" b="1" baseline="30000" dirty="0"/>
              <a:t>43 </a:t>
            </a:r>
            <a:r>
              <a:rPr lang="zh-CN" altLang="en-US" dirty="0"/>
              <a:t>众人都惧怕；使徒又行了许多奇事神蹟。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44 </a:t>
            </a:r>
            <a:r>
              <a:rPr lang="zh-CN" altLang="en-US" dirty="0">
                <a:solidFill>
                  <a:srgbClr val="FFC000"/>
                </a:solidFill>
              </a:rPr>
              <a:t>信的人都在一处，凡物公用</a:t>
            </a:r>
            <a:r>
              <a:rPr lang="zh-CN" altLang="en-US" dirty="0"/>
              <a:t>；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45 </a:t>
            </a:r>
            <a:r>
              <a:rPr lang="zh-CN" altLang="en-US" dirty="0"/>
              <a:t>并且</a:t>
            </a:r>
            <a:r>
              <a:rPr lang="zh-CN" altLang="en-US" dirty="0">
                <a:solidFill>
                  <a:srgbClr val="92D050"/>
                </a:solidFill>
              </a:rPr>
              <a:t>卖了田产</a:t>
            </a:r>
            <a:r>
              <a:rPr lang="zh-CN" altLang="en-US" dirty="0"/>
              <a:t>，家业，照各人所需用的</a:t>
            </a:r>
            <a:r>
              <a:rPr lang="zh-CN" altLang="en-US" dirty="0">
                <a:solidFill>
                  <a:srgbClr val="92D050"/>
                </a:solidFill>
              </a:rPr>
              <a:t>分给各人</a:t>
            </a:r>
            <a:r>
              <a:rPr lang="zh-CN" altLang="en-US" dirty="0"/>
              <a:t>。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46 </a:t>
            </a:r>
            <a:r>
              <a:rPr lang="zh-CN" altLang="en-US" dirty="0"/>
              <a:t>他们天天同心合意恒切的在殿里，且</a:t>
            </a:r>
            <a:r>
              <a:rPr lang="zh-CN" altLang="en-US" dirty="0">
                <a:solidFill>
                  <a:srgbClr val="92D050"/>
                </a:solidFill>
              </a:rPr>
              <a:t>在家中擘饼</a:t>
            </a:r>
            <a:r>
              <a:rPr lang="zh-CN" altLang="en-US" dirty="0"/>
              <a:t>，存着欢喜、诚实的心用饭，</a:t>
            </a:r>
            <a:r>
              <a:rPr lang="zh-CN" altLang="en-US" b="1" baseline="30000" dirty="0"/>
              <a:t> </a:t>
            </a:r>
            <a:r>
              <a:rPr lang="en-US" altLang="zh-CN" b="1" baseline="30000" dirty="0"/>
              <a:t>47 </a:t>
            </a:r>
            <a:r>
              <a:rPr lang="zh-CN" altLang="en-US" dirty="0">
                <a:solidFill>
                  <a:srgbClr val="92D050"/>
                </a:solidFill>
              </a:rPr>
              <a:t>赞美神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92D050"/>
                </a:solidFill>
              </a:rPr>
              <a:t>得众民的喜爱</a:t>
            </a:r>
            <a:r>
              <a:rPr lang="zh-CN" altLang="en-US" dirty="0"/>
              <a:t>。主将</a:t>
            </a:r>
            <a:r>
              <a:rPr lang="zh-CN" altLang="en-US" dirty="0">
                <a:solidFill>
                  <a:srgbClr val="92D050"/>
                </a:solidFill>
              </a:rPr>
              <a:t>得救的人</a:t>
            </a:r>
            <a:r>
              <a:rPr lang="zh-CN" altLang="en-US" dirty="0"/>
              <a:t>天天加给他们。</a:t>
            </a:r>
          </a:p>
          <a:p>
            <a:pPr marL="0" indent="0">
              <a:buNone/>
            </a:pPr>
            <a:endParaRPr lang="zh-SG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868475" y="3788501"/>
            <a:ext cx="4032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</a:rPr>
              <a:t>产生的行动（何果）：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1. </a:t>
            </a:r>
            <a:r>
              <a:rPr lang="zh-CN" altLang="en-US" sz="2400" dirty="0">
                <a:solidFill>
                  <a:srgbClr val="FFFF00"/>
                </a:solidFill>
              </a:rPr>
              <a:t>彼得讲道（</a:t>
            </a:r>
            <a:r>
              <a:rPr lang="en-US" altLang="zh-CN" sz="2400" dirty="0">
                <a:solidFill>
                  <a:srgbClr val="FFFF00"/>
                </a:solidFill>
              </a:rPr>
              <a:t>2:14-35</a:t>
            </a:r>
            <a:r>
              <a:rPr lang="zh-CN" altLang="en-US" sz="2400" dirty="0">
                <a:solidFill>
                  <a:srgbClr val="FFFF00"/>
                </a:solidFill>
              </a:rPr>
              <a:t>）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2. </a:t>
            </a:r>
            <a:r>
              <a:rPr lang="zh-CN" altLang="en-US" sz="2400" dirty="0">
                <a:solidFill>
                  <a:srgbClr val="FFFF00"/>
                </a:solidFill>
              </a:rPr>
              <a:t>众人听后回应（</a:t>
            </a:r>
            <a:r>
              <a:rPr lang="en-US" altLang="zh-CN" sz="2400" dirty="0">
                <a:solidFill>
                  <a:srgbClr val="FFFF00"/>
                </a:solidFill>
              </a:rPr>
              <a:t>2:37</a:t>
            </a:r>
            <a:r>
              <a:rPr lang="zh-CN" altLang="en-US" sz="2400" dirty="0">
                <a:solidFill>
                  <a:srgbClr val="FFFF00"/>
                </a:solidFill>
              </a:rPr>
              <a:t>）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3. </a:t>
            </a:r>
            <a:r>
              <a:rPr lang="zh-CN" altLang="en-US" sz="2400" dirty="0">
                <a:solidFill>
                  <a:srgbClr val="FFFF00"/>
                </a:solidFill>
              </a:rPr>
              <a:t>初代教会的生活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>
                <a:solidFill>
                  <a:srgbClr val="FFFF00"/>
                </a:solidFill>
              </a:rPr>
              <a:t>4. </a:t>
            </a:r>
            <a:r>
              <a:rPr lang="zh-CN" altLang="en-US" sz="2400" dirty="0">
                <a:solidFill>
                  <a:srgbClr val="FFFF00"/>
                </a:solidFill>
              </a:rPr>
              <a:t>教会人数天天加增</a:t>
            </a:r>
            <a:endParaRPr lang="zh-SG" alt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</TotalTime>
  <Words>1368</Words>
  <Application>Microsoft Office PowerPoint</Application>
  <PresentationFormat>全屏显示(4:3)</PresentationFormat>
  <Paragraphs>226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黑体</vt:lpstr>
      <vt:lpstr>Aharoni</vt:lpstr>
      <vt:lpstr>Arial</vt:lpstr>
      <vt:lpstr>Calibri</vt:lpstr>
      <vt:lpstr>Calibri Light</vt:lpstr>
      <vt:lpstr>Office 主题​​</vt:lpstr>
      <vt:lpstr>耶稣的服事模式 与 使徒时代的聚会模式</vt:lpstr>
      <vt:lpstr>耶稣基督的天国使命</vt:lpstr>
      <vt:lpstr>PowerPoint 演示文稿</vt:lpstr>
      <vt:lpstr>使徒行传2:41-47</vt:lpstr>
      <vt:lpstr>使徒行传2:41-47</vt:lpstr>
      <vt:lpstr>使徒行传2:41-47</vt:lpstr>
      <vt:lpstr>使徒行传2:41-47</vt:lpstr>
      <vt:lpstr>PowerPoint 演示文稿</vt:lpstr>
      <vt:lpstr>使徒行传2:41-47</vt:lpstr>
      <vt:lpstr>PowerPoint 演示文稿</vt:lpstr>
      <vt:lpstr>使徒行传 2:41-47</vt:lpstr>
      <vt:lpstr>使徒行传 2:41-47</vt:lpstr>
      <vt:lpstr>使徒行传 2:41-47</vt:lpstr>
      <vt:lpstr>使徒行传 2:41-47</vt:lpstr>
      <vt:lpstr>小组：天国的门徒群体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神迹发生的原则</dc:title>
  <dc:creator>kog1121@outlook.com</dc:creator>
  <cp:lastModifiedBy>User</cp:lastModifiedBy>
  <cp:revision>83</cp:revision>
  <dcterms:created xsi:type="dcterms:W3CDTF">2018-10-18T04:24:00Z</dcterms:created>
  <dcterms:modified xsi:type="dcterms:W3CDTF">2019-11-03T07:19:45Z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1033-11.2.0.8991</vt:lpwstr>
  </property>
</Properties>
</file>